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35"/>
  </p:notesMasterIdLst>
  <p:handoutMasterIdLst>
    <p:handoutMasterId r:id="rId36"/>
  </p:handoutMasterIdLst>
  <p:sldIdLst>
    <p:sldId id="457" r:id="rId2"/>
    <p:sldId id="468" r:id="rId3"/>
    <p:sldId id="477" r:id="rId4"/>
    <p:sldId id="480" r:id="rId5"/>
    <p:sldId id="479" r:id="rId6"/>
    <p:sldId id="478" r:id="rId7"/>
    <p:sldId id="487" r:id="rId8"/>
    <p:sldId id="484" r:id="rId9"/>
    <p:sldId id="485" r:id="rId10"/>
    <p:sldId id="483" r:id="rId11"/>
    <p:sldId id="476" r:id="rId12"/>
    <p:sldId id="475" r:id="rId13"/>
    <p:sldId id="486" r:id="rId14"/>
    <p:sldId id="488" r:id="rId15"/>
    <p:sldId id="490" r:id="rId16"/>
    <p:sldId id="498" r:id="rId17"/>
    <p:sldId id="481" r:id="rId18"/>
    <p:sldId id="469" r:id="rId19"/>
    <p:sldId id="470" r:id="rId20"/>
    <p:sldId id="499" r:id="rId21"/>
    <p:sldId id="491" r:id="rId22"/>
    <p:sldId id="500" r:id="rId23"/>
    <p:sldId id="482" r:id="rId24"/>
    <p:sldId id="489" r:id="rId25"/>
    <p:sldId id="474" r:id="rId26"/>
    <p:sldId id="493" r:id="rId27"/>
    <p:sldId id="497" r:id="rId28"/>
    <p:sldId id="492" r:id="rId29"/>
    <p:sldId id="494" r:id="rId30"/>
    <p:sldId id="495" r:id="rId31"/>
    <p:sldId id="496" r:id="rId32"/>
    <p:sldId id="466" r:id="rId33"/>
    <p:sldId id="271" r:id="rId34"/>
  </p:sldIdLst>
  <p:sldSz cx="9144000" cy="5143500" type="screen16x9"/>
  <p:notesSz cx="6858000" cy="9144000"/>
  <p:custDataLst>
    <p:tags r:id="rId37"/>
  </p:custDataLst>
  <p:defaultTextStyle>
    <a:defPPr>
      <a:defRPr lang="de-DE"/>
    </a:defPPr>
    <a:lvl1pPr marL="0" algn="l" defTabSz="914400" rtl="0" eaLnBrk="1" latinLnBrk="0" hangingPunct="1">
      <a:defRPr kumimoji="0" lang="de-DE" sz="1400" b="0" i="0" u="none" kern="1200" baseline="0">
        <a:solidFill>
          <a:schemeClr val="tx1"/>
        </a:solidFill>
        <a:latin typeface="EON Brix Sans" panose="020B0500000000000000" pitchFamily="34" charset="0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CBCA"/>
          </a:solidFill>
        </a:fill>
      </a:tcStyle>
    </a:wholeTbl>
    <a:band2H>
      <a:tcTxStyle/>
      <a:tcStyle>
        <a:tcBdr/>
        <a:fill>
          <a:solidFill>
            <a:srgbClr val="FBE7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E9EC"/>
          </a:solidFill>
        </a:fill>
      </a:tcStyle>
    </a:wholeTbl>
    <a:band2H>
      <a:tcTxStyle/>
      <a:tcStyle>
        <a:tcBdr/>
        <a:fill>
          <a:solidFill>
            <a:srgbClr val="E9F4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EF0"/>
          </a:solidFill>
        </a:fill>
      </a:tcStyle>
    </a:wholeTbl>
    <a:band2H>
      <a:tcTxStyle/>
      <a:tcStyle>
        <a:tcBdr/>
        <a:fill>
          <a:solidFill>
            <a:srgbClr val="EDF7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783"/>
  </p:normalViewPr>
  <p:slideViewPr>
    <p:cSldViewPr snapToGrid="0">
      <p:cViewPr varScale="1">
        <p:scale>
          <a:sx n="178" d="100"/>
          <a:sy n="178" d="100"/>
        </p:scale>
        <p:origin x="1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509A2A-4C3E-4092-B4F4-29383AF109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74202-9459-41C2-82BA-4454CD90E2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147A8-6C4F-4EE6-8F3F-51C96A720F47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0AC82-70F2-43E4-8899-4CCF322F7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D6CA4-CA7A-4EFE-865B-951AB26D52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A7259-2D12-46A4-B339-78FA4D0C45F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71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6:5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4021 613 24575,'-32'-13'0,"-5"-4"0,-15-14 0,-24-20 0,-16-9 0,-14-4 0,0 7 0,8 15 0,-17-4 0,-24 0 0,-22 0 0,-2 1 0,19 13 0,22 5 0,20 9 0,-1 7 0,2 6 0,3 5 0,2 0 0,7 0 0,2 2 0,1 3 0,-7 3 0,1 5 0,13 0 0,1 2 0,-1 3 0,3-2 0,-10 0 0,1-1 0,5 1 0,4 7 0,5 9 0,-3 14 0,7 4 0,-5 10 0,8 6 0,11 4 0,5 8 0,12 0 0,5 1 0,6-6 0,-2 3 0,0-4 0,-1-4 0,-3 5 0,0-1 0,2 0 0,1 1 0,3-10 0,4-2 0,2-1 0,-1 14 0,-4 15 0,-2-2 0,-1 10 0,1-3 0,4 8 0,6 18 0,5 4 0,5-2 0,3-19 0,1-11 0,2 0 0,0 7 0,0 13 0,0 2 0,2-4 0,4 0 0,8 9 0,9 14 0,3 0 0,5-6 0,7-22 0,1-22 0,0-6 0,4-2 0,2-1 0,6 0 0,18-7 0,6-10 0,-3-11 0,10 3 0,5 10 0,8 3 0,12 6 0,-1-3 0,-6-12 0,-12-6 0,-15-6 0,-10-5 0,-9 0 0,7 3 0,6-4 0,-1-5 0,1-4 0,-1-3 0,-1 4 0,1 4 0,7 6 0,4 0 0,-2-4 0,5 5 0,-1 3 0,-6 0 0,0-1 0,-8-8 0,-6-6 0,3-2 0,15 0 0,14-2 0,5-6 0,9-1 0,-1-6 0,-3-4 0,2-6 0,-5-7 0,1-4 0,4 1 0,5-3 0,4-4 0,-6-4 0,16-12 0,26-6 0,12-6 0,8-1 0,-15 2 0,-22 0 0,-6 1 0,-6 2 0,-12 1 0,-12 2 0,-5-12 0,-6-14 0,-10-3 0,4-18 0,2-11 0,8-10 0,-1-5 0,-7-1 0,-8-7 0,-14-5 0,1-36 0,-10-18 0,-9-9 0,-7-1 0,-17 11 0,-6 9 0,-5 8 0,1-3 0,-1 6 0,-3 2 0,-1 2 0,-6 8 0,-5 15 0,-4 15 0,-2 15 0,-2 15 0,-1 8 0,-4 1 0,-4-5 0,-6-3 0,-8-13 0,-3 0 0,1 17 0,-2 3 0,7 13 0,-1 9 0,1 5 0,3 3 0,1 5 0,3 3 0,-2-1 0,-4 7 0,0 5 0,1 2 0,3 7 0,-2-1 0,-6-3 0,-13 0 0,-21-4 0,-11-4 0,-22-1 0,-3 1 0,12 7 0,-6 1 0,7 2 0,-1 3 0,-5-1 0,6 5 0,0 0 0,3 1 0,-4 2 0,-6 3 0,6 3 0,-7 3 0,3 4 0,4 2 0,-1 3 0,-1-1 0,-6 1 0,0 3 0,-3 3 0,6 2 0,9 2 0,4 1 0,7 2 0,3 2 0,10-3 0,7-2 0,13-5 0,9 2 0,7 3 0,9-2 0,9-3 0,7-5 0,2 1 0,4 1 0,0 1 0,4-3 0,14-10 0,21-10 0,-12 4 0,6-2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5:02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876 115 24575,'-7'-3'0,"-1"0"0,-3-3 0,-6-3 0,-3-3 0,-3 0 0,0 2 0,2 2 0,-4-1 0,-5 1 0,-5-1 0,-1 1 0,5 2 0,4 1 0,5 1 0,0 2 0,0 1 0,0 1 0,1 0 0,2 0 0,0 1 0,0 0 0,-1 0 0,0 2 0,3-1 0,0 1 0,0 0 0,0 0 0,-2 0 0,1 0 0,0 0 0,2 1 0,0 2 0,0 3 0,2 0 0,-2 2 0,2 2 0,2 0 0,2 1 0,2 1 0,1 0 0,2-2 0,-1 1 0,0 0 0,0-1 0,-1 0 0,1 1 0,-1-1 0,1 1 0,1-3 0,0 1 0,1-1 0,0 3 0,-1 3 0,-1-1 0,0 2 0,0-1 0,2 2 0,0 4 0,2 0 0,0 0 0,2-4 0,-1-2 0,1 1 0,0 0 0,0 3 0,0 0 0,1 0 0,0-1 0,2 2 0,2 3 0,1 0 0,0-1 0,3-5 0,-1-3 0,1-2 0,0 0 0,1 0 0,1 0 0,4-2 0,1-1 0,0-2 0,2 0 0,1 2 0,1 0 0,4 2 0,-1-1 0,-1-2 0,-3-1 0,-3-1 0,-3-2 0,-1 1 0,1 0 0,2 0 0,-1-2 0,1 0 0,-1 0 0,0 0 0,1 0 0,1 2 0,1 0 0,-1-1 0,1 2 0,0-1 0,-1 1 0,0-1 0,-2-1 0,-1-1 0,1 0 0,3-1 0,2 0 0,2-1 0,2 0 0,0-1 0,-1-1 0,0-2 0,-1 0 0,1-1 0,0 0 0,2-1 0,0 0 0,-1-2 0,4-1 0,5-1 0,3-2 0,2 0 0,-4 1 0,-4-1 0,-2 1 0,-1 0 0,-3 1 0,-2-1 0,-2-1 0,0-3 0,-3-1 0,1-3 0,0-2 0,2-2 0,0-1 0,-1 0 0,-3-1 0,-2-2 0,0-6 0,-3-3 0,-1-2 0,-2-1 0,-3 3 0,-2 2 0,-1 1 0,0-1 0,0 1 0,0 1 0,-1 1 0,-1 0 0,-1 4 0,-1 2 0,-1 3 0,0 3 0,0 2 0,-1-1 0,-1 0 0,-1-1 0,-2-2 0,0 0 0,-1 2 0,1 2 0,0 2 0,1 1 0,0 2 0,0 0 0,0 1 0,2 0 0,-2 1 0,0 0 0,0 2 0,1 0 0,-1 1 0,1 0 0,-2 0 0,-3-1 0,-4 0 0,-3-1 0,-5 0 0,0 0 0,3 1 0,-2 1 0,2-1 0,-1 2 0,-1-1 0,2 1 0,0 1 0,0-1 0,-1 1 0,0 0 0,0 1 0,-1 0 0,0 2 0,2-1 0,-1 1 0,0 0 0,-1 0 0,0 1 0,-1 0 0,1 1 0,2 0 0,2 0 0,0 1 0,1 0 0,3-1 0,1 0 0,3-1 0,2 0 0,1 1 0,3 0 0,1-1 0,2-1 0,0 0 0,1 1 0,0 0 0,1-1 0,3-2 0,5-2 0,-3 2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3:16:0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876 115 24575,'-7'-3'0,"-1"0"0,-3-3 0,-6-3 0,-3-3 0,-3 0 0,0 2 0,2 2 0,-4-1 0,-5 1 0,-5-1 0,-1 1 0,5 2 0,4 1 0,5 1 0,0 2 0,0 1 0,0 1 0,1 0 0,2 0 0,0 1 0,0 0 0,-1 0 0,0 2 0,3-1 0,0 1 0,0 0 0,0 0 0,-2 0 0,1 0 0,0 0 0,2 1 0,0 2 0,0 3 0,2 0 0,-2 2 0,2 2 0,2 0 0,2 1 0,2 1 0,1 0 0,2-2 0,-1 1 0,0 0 0,0-1 0,-1 0 0,1 1 0,-1-1 0,1 1 0,1-3 0,0 1 0,1-1 0,0 3 0,-1 3 0,-1-1 0,0 2 0,0-1 0,2 2 0,0 4 0,2 0 0,0 0 0,2-4 0,-1-2 0,1 1 0,0 0 0,0 3 0,0 0 0,1 0 0,0-1 0,2 2 0,2 3 0,1 0 0,0-1 0,3-5 0,-1-3 0,1-2 0,0 0 0,1 0 0,1 0 0,4-2 0,1-1 0,0-2 0,2 0 0,1 2 0,1 0 0,4 2 0,-1-1 0,-1-2 0,-3-1 0,-3-1 0,-3-2 0,-1 1 0,1 0 0,2 0 0,-1-2 0,1 0 0,-1 0 0,0 0 0,1 0 0,1 2 0,1 0 0,-1-1 0,1 2 0,0-1 0,-1 1 0,0-1 0,-2-1 0,-1-1 0,1 0 0,3-1 0,2 0 0,2-1 0,2 0 0,0-1 0,-1-1 0,0-2 0,-1 0 0,1-1 0,0 0 0,2-1 0,0 0 0,-1-2 0,4-1 0,5-1 0,3-2 0,2 0 0,-4 1 0,-4-1 0,-2 1 0,-1 0 0,-3 1 0,-2-1 0,-2-1 0,0-3 0,-3-1 0,1-3 0,0-2 0,2-2 0,0-1 0,-1 0 0,-3-1 0,-2-2 0,0-6 0,-3-3 0,-1-2 0,-2-1 0,-3 3 0,-2 2 0,-1 1 0,0-1 0,0 1 0,0 1 0,-1 1 0,-1 0 0,-1 4 0,-1 2 0,-1 3 0,0 3 0,0 2 0,-1-1 0,-1 0 0,-1-1 0,-2-2 0,0 0 0,-1 2 0,1 2 0,0 2 0,1 1 0,0 2 0,0 0 0,0 1 0,2 0 0,-2 1 0,0 0 0,0 2 0,1 0 0,-1 1 0,1 0 0,-2 0 0,-3-1 0,-4 0 0,-3-1 0,-5 0 0,0 0 0,3 1 0,-2 1 0,2-1 0,-1 2 0,-1-1 0,2 1 0,0 1 0,0-1 0,-1 1 0,0 0 0,0 1 0,-1 0 0,0 2 0,2-1 0,-1 1 0,0 0 0,-1 0 0,0 1 0,-1 0 0,1 1 0,2 0 0,2 0 0,0 1 0,1 0 0,3-1 0,1 0 0,3-1 0,2 0 0,1 1 0,3 0 0,1-1 0,2-1 0,0 0 0,1 1 0,0 0 0,1-1 0,3-2 0,5-2 0,-3 2 0,1-2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4T12:46:59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4021 613 24575,'-32'-13'0,"-5"-4"0,-15-14 0,-24-20 0,-16-9 0,-14-4 0,0 7 0,8 15 0,-17-4 0,-24 0 0,-22 0 0,-2 1 0,19 13 0,22 5 0,20 9 0,-1 7 0,2 6 0,3 5 0,2 0 0,7 0 0,2 2 0,1 3 0,-7 3 0,1 5 0,13 0 0,1 2 0,-1 3 0,3-2 0,-10 0 0,1-1 0,5 1 0,4 7 0,5 9 0,-3 14 0,7 4 0,-5 10 0,8 6 0,11 4 0,5 8 0,12 0 0,5 1 0,6-6 0,-2 3 0,0-4 0,-1-4 0,-3 5 0,0-1 0,2 0 0,1 1 0,3-10 0,4-2 0,2-1 0,-1 14 0,-4 15 0,-2-2 0,-1 10 0,1-3 0,4 8 0,6 18 0,5 4 0,5-2 0,3-19 0,1-11 0,2 0 0,0 7 0,0 13 0,0 2 0,2-4 0,4 0 0,8 9 0,9 14 0,3 0 0,5-6 0,7-22 0,1-22 0,0-6 0,4-2 0,2-1 0,6 0 0,18-7 0,6-10 0,-3-11 0,10 3 0,5 10 0,8 3 0,12 6 0,-1-3 0,-6-12 0,-12-6 0,-15-6 0,-10-5 0,-9 0 0,7 3 0,6-4 0,-1-5 0,1-4 0,-1-3 0,-1 4 0,1 4 0,7 6 0,4 0 0,-2-4 0,5 5 0,-1 3 0,-6 0 0,0-1 0,-8-8 0,-6-6 0,3-2 0,15 0 0,14-2 0,5-6 0,9-1 0,-1-6 0,-3-4 0,2-6 0,-5-7 0,1-4 0,4 1 0,5-3 0,4-4 0,-6-4 0,16-12 0,26-6 0,12-6 0,8-1 0,-15 2 0,-22 0 0,-6 1 0,-6 2 0,-12 1 0,-12 2 0,-5-12 0,-6-14 0,-10-3 0,4-18 0,2-11 0,8-10 0,-1-5 0,-7-1 0,-8-7 0,-14-5 0,1-36 0,-10-18 0,-9-9 0,-7-1 0,-17 11 0,-6 9 0,-5 8 0,1-3 0,-1 6 0,-3 2 0,-1 2 0,-6 8 0,-5 15 0,-4 15 0,-2 15 0,-2 15 0,-1 8 0,-4 1 0,-4-5 0,-6-3 0,-8-13 0,-3 0 0,1 17 0,-2 3 0,7 13 0,-1 9 0,1 5 0,3 3 0,1 5 0,3 3 0,-2-1 0,-4 7 0,0 5 0,1 2 0,3 7 0,-2-1 0,-6-3 0,-13 0 0,-21-4 0,-11-4 0,-22-1 0,-3 1 0,12 7 0,-6 1 0,7 2 0,-1 3 0,-5-1 0,6 5 0,0 0 0,3 1 0,-4 2 0,-6 3 0,6 3 0,-7 3 0,3 4 0,4 2 0,-1 3 0,-1-1 0,-6 1 0,0 3 0,-3 3 0,6 2 0,9 2 0,4 1 0,7 2 0,3 2 0,10-3 0,7-2 0,13-5 0,9 2 0,7 3 0,9-2 0,9-3 0,7-5 0,2 1 0,4 1 0,0 1 0,4-3 0,14-10 0,21-10 0,-12 4 0,6-2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venir Next"/>
      </a:defRPr>
    </a:lvl1pPr>
    <a:lvl2pPr indent="228600" latinLnBrk="0">
      <a:defRPr sz="1200">
        <a:latin typeface="+mn-lt"/>
        <a:ea typeface="+mn-ea"/>
        <a:cs typeface="+mn-cs"/>
        <a:sym typeface="Avenir Next"/>
      </a:defRPr>
    </a:lvl2pPr>
    <a:lvl3pPr indent="457200" latinLnBrk="0">
      <a:defRPr sz="1200">
        <a:latin typeface="+mn-lt"/>
        <a:ea typeface="+mn-ea"/>
        <a:cs typeface="+mn-cs"/>
        <a:sym typeface="Avenir Next"/>
      </a:defRPr>
    </a:lvl3pPr>
    <a:lvl4pPr indent="685800" latinLnBrk="0">
      <a:defRPr sz="1200">
        <a:latin typeface="+mn-lt"/>
        <a:ea typeface="+mn-ea"/>
        <a:cs typeface="+mn-cs"/>
        <a:sym typeface="Avenir Next"/>
      </a:defRPr>
    </a:lvl4pPr>
    <a:lvl5pPr indent="914400" latinLnBrk="0">
      <a:defRPr sz="1200">
        <a:latin typeface="+mn-lt"/>
        <a:ea typeface="+mn-ea"/>
        <a:cs typeface="+mn-cs"/>
        <a:sym typeface="Avenir Next"/>
      </a:defRPr>
    </a:lvl5pPr>
    <a:lvl6pPr indent="1143000" latinLnBrk="0">
      <a:defRPr sz="1200">
        <a:latin typeface="+mn-lt"/>
        <a:ea typeface="+mn-ea"/>
        <a:cs typeface="+mn-cs"/>
        <a:sym typeface="Avenir Next"/>
      </a:defRPr>
    </a:lvl6pPr>
    <a:lvl7pPr indent="1371600" latinLnBrk="0">
      <a:defRPr sz="1200">
        <a:latin typeface="+mn-lt"/>
        <a:ea typeface="+mn-ea"/>
        <a:cs typeface="+mn-cs"/>
        <a:sym typeface="Avenir Next"/>
      </a:defRPr>
    </a:lvl7pPr>
    <a:lvl8pPr indent="1600200" latinLnBrk="0">
      <a:defRPr sz="1200">
        <a:latin typeface="+mn-lt"/>
        <a:ea typeface="+mn-ea"/>
        <a:cs typeface="+mn-cs"/>
        <a:sym typeface="Avenir Next"/>
      </a:defRPr>
    </a:lvl8pPr>
    <a:lvl9pPr indent="1828800" latinLnBrk="0">
      <a:defRPr sz="1200">
        <a:latin typeface="+mn-lt"/>
        <a:ea typeface="+mn-ea"/>
        <a:cs typeface="+mn-cs"/>
        <a:sym typeface="Avenir Nex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05910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5208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53477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89000-E1F7-22A2-F632-30FD96DC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7FA366-FCFC-00A8-B2BE-372CED7EB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B8CA1-5D3B-9094-B763-39D6EB0B8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34114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9149A-7AA5-AAAC-2C0A-37B4F1B90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B9E4A-1913-1287-22F0-A9BEA5B2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762C9-C11C-A72B-F232-057D6AA5F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467050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D37A2-C510-3D6A-CB32-92E2215D4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D24AD-E8C7-144C-A929-8B791DBEF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D021C-B16E-1EFB-FC1D-BB18645E5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6349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73AB3-AFCF-B3FC-4134-C4026DB8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BAF55D-18C4-B7C3-C6AC-26FB82F81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2D27B5-E705-9620-A283-FE0407D6B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25571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A56F-DB61-00EF-C4AD-89C1841E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BEDA49-D0DC-53BA-AF6F-FE71644E8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61075-9E64-EEAF-2BA8-4B908BD62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57656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441561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981701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6E939-B1F3-2672-2C6B-A56DD393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7C1DF-22EF-77F7-BB39-C83916D50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9AB94-639F-5103-D5F3-8DB46B9CD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327040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736A8-97A0-ACA9-578D-A8BCDFC2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299CA-2F14-9366-DE7A-3B6AB1A5C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361EDB-DB08-08A0-6BB2-4958D4BFA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55720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2D9D2-1B19-B692-8BB4-FF31EC6B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49BB4-EA3D-927A-01B8-C73E175EB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1E4AA-9E8F-32F5-51BC-6C686147A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33063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1BADE-808D-78C9-5E1C-1B7B33A6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5EC75-54FA-D8E8-A4D1-A6A6A7B43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ACCEC-19CD-E9AF-2851-9DAAF7316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1691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F404-6348-C4F9-EBFE-768A8861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DCA4A-5BA0-4EB7-7F2C-19E128543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8519A4-F259-688C-B079-EE844031A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434044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BD10-745E-1AC1-473F-E137A2F5D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A994A-71CC-80DB-FB7E-8E7300FAE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1BE72-9289-75CB-E98E-AA6ADF05D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086876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085450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2C9DC-5456-CA2F-E9CD-67EC1BFC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31E0D-FCE6-6346-34FF-17F294094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06957A-7E6B-AEBB-C71F-7BEA2328C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17929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763D0-FA77-A60D-3065-30303C00E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4C3E8-B5B2-1663-3A8B-2239B0C0F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45FE-0AA2-E92F-DBC4-16C19856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536197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D0F8E-9284-DD6B-CBAB-715CE3E41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D903F-4A5D-D666-EB65-D3D2A642B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3B1D7-3981-9B15-14BB-EE0A2C068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746586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860B-CD3D-B735-FC60-C6DE927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4ABA33-D1F3-9FEC-F242-3F9B355EF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5C80A-BD6C-61CC-40E6-149EF3F2F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8375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3A18-5636-5F13-9576-D12AA149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F5B3B5-DCBB-3E0D-6CFF-55A632C2D9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D40762-4AE4-0DA7-CB33-12A1368F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21351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26E5-18CC-BE79-D378-092DE182B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AFFE79-C5FB-8B2F-3F5A-2E0C3455E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7F1DC-6140-358C-199E-AB7DE9C56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77341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9E8C-70EF-B34E-2406-AA622D03D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553FA-18FF-3251-ABEA-1BEFF5777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139D5-A41F-1893-8697-58C0772A31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538736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4202-9700-6D73-E44C-7E30CBC4A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C4361B-9F07-7030-42C4-8FC83BF38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747D6-9DFD-1CD6-C95E-0D59F83F5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78926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4E31F-6667-07BF-A989-F6C59DBC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8AF22-B455-4C9B-3B42-3F1506799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7BE92-057D-FA0A-3A04-83E6EA404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61991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2215D-3463-1D7C-6E42-AED2ACAB7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4E938-3DF6-5A59-A9F8-841A027AA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895CB5-3089-3210-5CDD-C001E2406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3048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A6E43-6369-DF8F-4B8A-7BB0669C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B1972-9B58-CC3F-B568-E22A7D28F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6D2D03-5380-9214-6439-6E9624A99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91808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9F7F1-CACA-C18E-3AD1-61C50F5D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F80B6-94E4-2BD7-BDAE-944058335D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332D42-F1AE-8C6F-58E3-7A62B8B35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880591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3EE7-E84B-64DD-2CD5-1BCD647F8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AA7BBF-0824-9EE2-5912-907531A2D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FE2E4-6E18-A6E1-66F3-4E1F275A0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26031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66000" y="1573200"/>
            <a:ext cx="60120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66000" y="2901600"/>
            <a:ext cx="60120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EA1C0A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138000" y="522000"/>
            <a:ext cx="1440000" cy="144000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TT.MM.JJJJ</a:t>
            </a:r>
          </a:p>
        </p:txBody>
      </p:sp>
      <p:grpSp>
        <p:nvGrpSpPr>
          <p:cNvPr id="10" name="Gruppieren 9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92080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83520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974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5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3743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Graph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77825" y="1371599"/>
            <a:ext cx="5508000" cy="3398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6138000" y="1371600"/>
            <a:ext cx="2628000" cy="2628000"/>
          </a:xfrm>
        </p:spPr>
        <p:txBody>
          <a:bodyPr/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3524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ustom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EFD50C13-9811-4B42-B6E7-EB61421ADC60}"/>
              </a:ext>
            </a:extLst>
          </p:cNvPr>
          <p:cNvSpPr/>
          <p:nvPr userDrawn="1"/>
        </p:nvSpPr>
        <p:spPr>
          <a:xfrm>
            <a:off x="377825" y="59985"/>
            <a:ext cx="1804658" cy="251059"/>
          </a:xfrm>
          <a:prstGeom prst="rect">
            <a:avLst/>
          </a:prstGeom>
          <a:noFill/>
          <a:ln w="3175">
            <a:noFill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  <a:buClr>
                <a:srgbClr val="F21C0A"/>
              </a:buClr>
              <a:buFont typeface="Arial" pitchFamily="34" charset="0"/>
              <a:buNone/>
            </a:pPr>
            <a:r>
              <a:rPr lang="en-US" sz="1200" b="1">
                <a:solidFill>
                  <a:srgbClr val="F21C0A"/>
                </a:solidFill>
                <a:cs typeface="Calibri"/>
              </a:rPr>
              <a:t>E.ON |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 C</a:t>
            </a:r>
            <a:r>
              <a:rPr lang="en-US" sz="1200" b="1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BMS</a:t>
            </a:r>
          </a:p>
        </p:txBody>
      </p:sp>
    </p:spTree>
    <p:extLst>
      <p:ext uri="{BB962C8B-B14F-4D97-AF65-F5344CB8AC3E}">
        <p14:creationId xmlns:p14="http://schemas.microsoft.com/office/powerpoint/2010/main" val="7460702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140517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 slidenumber, no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21620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000" y="1371600"/>
            <a:ext cx="5508000" cy="3049200"/>
          </a:xfrm>
        </p:spPr>
        <p:txBody>
          <a:bodyPr/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>
                <a:latin typeface="+mj-lt"/>
              </a:defRPr>
            </a:lvl1pPr>
            <a:lvl2pPr marL="542925" indent="-187325">
              <a:spcAft>
                <a:spcPts val="1000"/>
              </a:spcAft>
              <a:defRPr>
                <a:latin typeface="+mj-lt"/>
              </a:defRPr>
            </a:lvl2pPr>
            <a:lvl3pPr marL="720725" indent="-177800">
              <a:spcAft>
                <a:spcPts val="1000"/>
              </a:spcAft>
              <a:defRPr>
                <a:latin typeface="+mj-lt"/>
              </a:defRPr>
            </a:lvl3pPr>
            <a:lvl4pPr marL="898525" indent="-177800">
              <a:spcAft>
                <a:spcPts val="1000"/>
              </a:spcAft>
              <a:defRPr>
                <a:latin typeface="+mj-lt"/>
              </a:defRPr>
            </a:lvl4pPr>
            <a:lvl5pPr marL="1076325" indent="-177800">
              <a:spcAft>
                <a:spcPts val="10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84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 columns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1C0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75681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columns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A1C0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000000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000000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10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59244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1 column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000" y="1371600"/>
            <a:ext cx="5508000" cy="3049200"/>
          </a:xfrm>
        </p:spPr>
        <p:txBody>
          <a:bodyPr/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pic>
        <p:nvPicPr>
          <p:cNvPr id="6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5141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 columns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pic>
        <p:nvPicPr>
          <p:cNvPr id="9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99056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 columns blue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2340000"/>
          </a:xfrm>
        </p:spPr>
        <p:txBody>
          <a:bodyPr>
            <a:noAutofit/>
          </a:bodyPr>
          <a:lstStyle>
            <a:lvl1pPr marL="355600" indent="-355600">
              <a:spcAft>
                <a:spcPts val="1000"/>
              </a:spcAft>
              <a:buFont typeface="+mj-lt"/>
              <a:buAutoNum type="arabicPeriod"/>
              <a:defRPr sz="1400">
                <a:solidFill>
                  <a:srgbClr val="FFFFFF"/>
                </a:solidFill>
                <a:latin typeface="+mj-lt"/>
              </a:defRPr>
            </a:lvl1pPr>
            <a:lvl2pPr marL="542925" indent="-187325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2pPr>
            <a:lvl3pPr marL="7207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3pPr>
            <a:lvl4pPr marL="8985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4pPr>
            <a:lvl5pPr marL="1076325" indent="-177800">
              <a:spcAft>
                <a:spcPts val="1000"/>
              </a:spcAft>
              <a:defRPr sz="1400">
                <a:solidFill>
                  <a:srgbClr val="FFFFFF"/>
                </a:solidFill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pic>
        <p:nvPicPr>
          <p:cNvPr id="9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6000" y="4323600"/>
            <a:ext cx="1554195" cy="4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368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full color">
    <p:bg>
      <p:bgPr>
        <a:solidFill>
          <a:srgbClr val="B00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1600" y="1573200"/>
            <a:ext cx="60120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1600" y="2901600"/>
            <a:ext cx="60120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414400" y="522000"/>
            <a:ext cx="1440000" cy="144000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TT.MM.JJJJ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0" y="0"/>
            <a:ext cx="9144000" cy="5144400"/>
            <a:chOff x="0" y="0"/>
            <a:chExt cx="9144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7786800" y="0"/>
              <a:ext cx="13572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218000" y="0"/>
              <a:ext cx="5688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6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52257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less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660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61310566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full color 1">
    <p:bg>
      <p:bgPr>
        <a:solidFill>
          <a:srgbClr val="5CC1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8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6652800" y="0"/>
            <a:ext cx="2491200" cy="5144400"/>
            <a:chOff x="6652800" y="0"/>
            <a:chExt cx="24912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7030800" y="0"/>
              <a:ext cx="21132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6652800" y="0"/>
              <a:ext cx="3780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8909187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full color 2">
    <p:bg>
      <p:bgPr>
        <a:solidFill>
          <a:srgbClr val="B00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18800" y="1159200"/>
            <a:ext cx="6012000" cy="2574000"/>
          </a:xfrm>
        </p:spPr>
        <p:txBody>
          <a:bodyPr anchor="b" anchorCtr="0">
            <a:noAutofit/>
          </a:bodyPr>
          <a:lstStyle>
            <a:lvl1pPr algn="r">
              <a:lnSpc>
                <a:spcPts val="6400"/>
              </a:lnSpc>
              <a:defRPr sz="64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408800" y="0"/>
            <a:ext cx="1735200" cy="5144400"/>
          </a:xfrm>
          <a:prstGeom prst="rect">
            <a:avLst/>
          </a:prstGeom>
          <a:solidFill>
            <a:srgbClr val="EA1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601200" cy="5144400"/>
          </a:xfrm>
          <a:prstGeom prst="rect">
            <a:avLst/>
          </a:prstGeom>
          <a:solidFill>
            <a:srgbClr val="E3E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02346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chart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ON_Logo_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261600"/>
            <a:ext cx="2124877" cy="630000"/>
          </a:xfrm>
          <a:prstGeom prst="rect">
            <a:avLst/>
          </a:prstGeom>
        </p:spPr>
      </p:pic>
      <p:grpSp>
        <p:nvGrpSpPr>
          <p:cNvPr id="11" name="Gruppieren 10"/>
          <p:cNvGrpSpPr/>
          <p:nvPr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804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04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EA1C0A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971213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chart full color">
    <p:bg>
      <p:bgPr>
        <a:solidFill>
          <a:srgbClr val="EA1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788400" y="0"/>
            <a:ext cx="378000" cy="5144400"/>
          </a:xfrm>
          <a:prstGeom prst="rect">
            <a:avLst/>
          </a:prstGeom>
          <a:solidFill>
            <a:srgbClr val="5CC1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0" y="0"/>
            <a:ext cx="788400" cy="5144400"/>
          </a:xfrm>
          <a:prstGeom prst="rect">
            <a:avLst/>
          </a:prstGeom>
          <a:solidFill>
            <a:srgbClr val="E3E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343200" y="0"/>
            <a:ext cx="2800800" cy="5144400"/>
          </a:xfrm>
          <a:prstGeom prst="rect">
            <a:avLst/>
          </a:prstGeom>
          <a:solidFill>
            <a:srgbClr val="B00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EON_Logo_w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200" y="3261600"/>
            <a:ext cx="2124877" cy="63000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1166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FFFFFF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166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998308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chart less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ON_Logo_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200" y="3261600"/>
            <a:ext cx="2124877" cy="630000"/>
          </a:xfrm>
          <a:prstGeom prst="rect">
            <a:avLst/>
          </a:prstGeom>
        </p:spPr>
      </p:pic>
      <p:grpSp>
        <p:nvGrpSpPr>
          <p:cNvPr id="11" name="Gruppieren 10"/>
          <p:cNvGrpSpPr/>
          <p:nvPr userDrawn="1"/>
        </p:nvGrpSpPr>
        <p:grpSpPr>
          <a:xfrm>
            <a:off x="7974000" y="0"/>
            <a:ext cx="1170000" cy="5144400"/>
            <a:chOff x="7974000" y="0"/>
            <a:chExt cx="1170000" cy="5144400"/>
          </a:xfrm>
        </p:grpSpPr>
        <p:sp>
          <p:nvSpPr>
            <p:cNvPr id="8" name="Rechteck 7"/>
            <p:cNvSpPr/>
            <p:nvPr userDrawn="1"/>
          </p:nvSpPr>
          <p:spPr>
            <a:xfrm>
              <a:off x="8766000" y="0"/>
              <a:ext cx="3780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8197200" y="0"/>
              <a:ext cx="5688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7974000" y="0"/>
              <a:ext cx="223200" cy="5144400"/>
            </a:xfrm>
            <a:prstGeom prst="rect">
              <a:avLst/>
            </a:prstGeom>
            <a:solidFill>
              <a:srgbClr val="B00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804400" y="1159200"/>
            <a:ext cx="4791600" cy="1080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1pPr>
            <a:lvl2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2pPr>
            <a:lvl3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3pPr>
            <a:lvl4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4pPr>
            <a:lvl5pPr algn="r">
              <a:lnSpc>
                <a:spcPct val="100000"/>
              </a:lnSpc>
              <a:spcAft>
                <a:spcPts val="0"/>
              </a:spcAft>
              <a:defRPr sz="6000">
                <a:solidFill>
                  <a:srgbClr val="EA1C0A"/>
                </a:solidFill>
                <a:latin typeface="+mj-lt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2804400" y="2268000"/>
            <a:ext cx="4791600" cy="774000"/>
          </a:xfrm>
        </p:spPr>
        <p:txBody>
          <a:bodyPr/>
          <a:lstStyle>
            <a:lvl1pPr algn="r">
              <a:lnSpc>
                <a:spcPct val="100000"/>
              </a:lnSpc>
              <a:spcAft>
                <a:spcPts val="0"/>
              </a:spcAft>
              <a:defRPr sz="2500">
                <a:solidFill>
                  <a:srgbClr val="EA1C0A"/>
                </a:solidFill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524574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0" y="0"/>
            <a:ext cx="9144000" cy="5144400"/>
            <a:chOff x="0" y="0"/>
            <a:chExt cx="9144000" cy="5144400"/>
          </a:xfrm>
        </p:grpSpPr>
        <p:sp>
          <p:nvSpPr>
            <p:cNvPr id="7" name="Rechteck 6"/>
            <p:cNvSpPr/>
            <p:nvPr userDrawn="1"/>
          </p:nvSpPr>
          <p:spPr>
            <a:xfrm>
              <a:off x="8920800" y="0"/>
              <a:ext cx="223200" cy="5144400"/>
            </a:xfrm>
            <a:prstGeom prst="rect">
              <a:avLst/>
            </a:prstGeom>
            <a:solidFill>
              <a:srgbClr val="E3E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>
            <a:xfrm>
              <a:off x="6649200" y="0"/>
              <a:ext cx="2271600" cy="5144400"/>
            </a:xfrm>
            <a:prstGeom prst="rect">
              <a:avLst/>
            </a:prstGeom>
            <a:solidFill>
              <a:srgbClr val="EA1C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0" y="0"/>
              <a:ext cx="601200" cy="5144400"/>
            </a:xfrm>
            <a:prstGeom prst="rect">
              <a:avLst/>
            </a:prstGeom>
            <a:solidFill>
              <a:srgbClr val="5CC1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00" y="-1"/>
            <a:ext cx="6058455" cy="5144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9200" y="1573200"/>
            <a:ext cx="5295600" cy="1224000"/>
          </a:xfrm>
        </p:spPr>
        <p:txBody>
          <a:bodyPr anchor="b" anchorCtr="0">
            <a:noAutofit/>
          </a:bodyPr>
          <a:lstStyle>
            <a:lvl1pPr algn="r">
              <a:lnSpc>
                <a:spcPts val="4600"/>
              </a:lnSpc>
              <a:defRPr sz="4600" kern="100" baseline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79200" y="2901600"/>
            <a:ext cx="5295600" cy="54360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spcAft>
                <a:spcPts val="600"/>
              </a:spcAft>
              <a:buNone/>
              <a:defRPr sz="1900" kern="100" baseline="0">
                <a:solidFill>
                  <a:srgbClr val="EA1C0A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845600" y="522000"/>
            <a:ext cx="1440000" cy="144000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de-DE"/>
              <a:t>TT.MM.JJJJ</a:t>
            </a:r>
          </a:p>
        </p:txBody>
      </p:sp>
      <p:pic>
        <p:nvPicPr>
          <p:cNvPr id="5" name="EON_Logo_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800" y="3708000"/>
            <a:ext cx="2124877" cy="6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88205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63277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4068000" cy="3049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8000" y="1371600"/>
            <a:ext cx="4068000" cy="30492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1633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80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580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141600" y="1371600"/>
            <a:ext cx="2628000" cy="3049200"/>
          </a:xfrm>
        </p:spPr>
        <p:txBody>
          <a:bodyPr>
            <a:noAutofit/>
          </a:bodyPr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84698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77825" y="1371600"/>
            <a:ext cx="5508000" cy="33988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6138000" y="1371600"/>
            <a:ext cx="2628000" cy="262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86253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mediu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38000" y="1371600"/>
            <a:ext cx="2628000" cy="2628000"/>
          </a:xfrm>
        </p:spPr>
        <p:txBody>
          <a:bodyPr/>
          <a:lstStyle>
            <a:lvl1pPr>
              <a:lnSpc>
                <a:spcPts val="1375"/>
              </a:lnSpc>
              <a:defRPr sz="1100"/>
            </a:lvl1pPr>
            <a:lvl2pPr>
              <a:lnSpc>
                <a:spcPts val="1375"/>
              </a:lnSpc>
              <a:defRPr sz="1100"/>
            </a:lvl2pPr>
            <a:lvl3pPr>
              <a:lnSpc>
                <a:spcPts val="1375"/>
              </a:lnSpc>
              <a:defRPr sz="1100"/>
            </a:lvl3pPr>
            <a:lvl4pPr>
              <a:lnSpc>
                <a:spcPts val="1375"/>
              </a:lnSpc>
              <a:defRPr sz="1100"/>
            </a:lvl4pPr>
            <a:lvl5pPr>
              <a:lnSpc>
                <a:spcPts val="1375"/>
              </a:lnSpc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1371600"/>
            <a:ext cx="5886000" cy="3772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half" idx="3" hasCustomPrompt="1"/>
          </p:nvPr>
        </p:nvSpPr>
        <p:spPr>
          <a:xfrm>
            <a:off x="6138000" y="4060800"/>
            <a:ext cx="2628000" cy="360000"/>
          </a:xfrm>
        </p:spPr>
        <p:txBody>
          <a:bodyPr anchor="b" anchorCtr="0">
            <a:noAutofit/>
          </a:bodyPr>
          <a:lstStyle>
            <a:lvl1pPr>
              <a:defRPr sz="900">
                <a:solidFill>
                  <a:srgbClr val="B00402"/>
                </a:solidFill>
              </a:defRPr>
            </a:lvl1pPr>
            <a:lvl2pPr>
              <a:defRPr sz="900">
                <a:solidFill>
                  <a:srgbClr val="B00402"/>
                </a:solidFill>
              </a:defRPr>
            </a:lvl2pPr>
            <a:lvl3pPr>
              <a:defRPr sz="900">
                <a:solidFill>
                  <a:srgbClr val="B00402"/>
                </a:solidFill>
              </a:defRPr>
            </a:lvl3pPr>
            <a:lvl4pPr>
              <a:defRPr sz="900">
                <a:solidFill>
                  <a:srgbClr val="B00402"/>
                </a:solidFill>
              </a:defRPr>
            </a:lvl4pPr>
            <a:lvl5pPr>
              <a:defRPr sz="900">
                <a:solidFill>
                  <a:srgbClr val="B00402"/>
                </a:solidFill>
              </a:defRPr>
            </a:lvl5pPr>
          </a:lstStyle>
          <a:p>
            <a:pPr lvl="0"/>
            <a:r>
              <a:rPr lang="de-DE" dirty="0"/>
              <a:t>Additional </a:t>
            </a:r>
            <a:r>
              <a:rPr lang="de-DE" dirty="0" err="1"/>
              <a:t>information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4142505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TT.MM.JJJJ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1371600"/>
            <a:ext cx="9144000" cy="3772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817184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000" y="1371600"/>
            <a:ext cx="6948000" cy="33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736400" y="4662000"/>
            <a:ext cx="756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" panose="020B0500000000000000" pitchFamily="34" charset="0"/>
              </a:defRPr>
            </a:lvl1pPr>
          </a:lstStyle>
          <a:p>
            <a:r>
              <a:rPr lang="de-DE"/>
              <a:t>TT.MM.JJJJ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020000" y="518400"/>
            <a:ext cx="1746000" cy="30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 Black" panose="020B0A00000000000000" pitchFamily="34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92400" y="4662000"/>
            <a:ext cx="2736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ts val="1125"/>
              </a:lnSpc>
              <a:defRPr sz="900">
                <a:solidFill>
                  <a:srgbClr val="000000"/>
                </a:solidFill>
                <a:latin typeface="EON Brix Sans" panose="020B0500000000000000" pitchFamily="34" charset="0"/>
              </a:defRPr>
            </a:lvl1pPr>
          </a:lstStyle>
          <a:p>
            <a:fld id="{86CB4B4D-7CA3-9044-876B-883B54F8677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9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01" r:id="rId25"/>
  </p:sldLayoutIdLst>
  <p:hf sldNum="0" hdr="0" dt="0"/>
  <p:txStyles>
    <p:titleStyle>
      <a:lvl1pPr algn="l" defTabSz="914400" rtl="0" eaLnBrk="1" latinLnBrk="0" hangingPunct="1">
        <a:lnSpc>
          <a:spcPts val="2500"/>
        </a:lnSpc>
        <a:spcBef>
          <a:spcPct val="0"/>
        </a:spcBef>
        <a:buNone/>
        <a:defRPr sz="2400" kern="100" baseline="0">
          <a:solidFill>
            <a:srgbClr val="EA1C0A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7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Clr>
          <a:srgbClr val="EA1C0A"/>
        </a:buClr>
        <a:buFont typeface="EON Brix Sans" panose="020B0500000000000000" pitchFamily="34" charset="0"/>
        <a:buChar char="•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2pPr>
      <a:lvl3pPr marL="358775" indent="-179388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9387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4pPr>
      <a:lvl5pPr marL="717550" indent="-179388" algn="l" defTabSz="914400" rtl="0" eaLnBrk="1" latinLnBrk="0" hangingPunct="1">
        <a:lnSpc>
          <a:spcPts val="1750"/>
        </a:lnSpc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sz="1400" kern="1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customXml" Target="../ink/ink3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0FC252A-7CC1-8946-A278-2F500DB38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599" y="1573149"/>
            <a:ext cx="5720275" cy="1224000"/>
          </a:xfrm>
        </p:spPr>
        <p:txBody>
          <a:bodyPr>
            <a:normAutofit fontScale="90000"/>
          </a:bodyPr>
          <a:lstStyle/>
          <a:p>
            <a:pPr algn="l">
              <a:spcBef>
                <a:spcPts val="0"/>
              </a:spcBef>
            </a:pPr>
            <a:r>
              <a:rPr lang="de-DE" dirty="0">
                <a:latin typeface="EON Brix Sans Black" panose="020B0A00000000000000" pitchFamily="34" charset="0"/>
              </a:rPr>
              <a:t>Sustain </a:t>
            </a:r>
            <a:r>
              <a:rPr lang="de-DE" dirty="0" err="1">
                <a:latin typeface="EON Brix Sans Black" panose="020B0A00000000000000" pitchFamily="34" charset="0"/>
              </a:rPr>
              <a:t>software</a:t>
            </a:r>
            <a:r>
              <a:rPr lang="de-DE" dirty="0">
                <a:latin typeface="EON Brix Sans Black" panose="020B0A00000000000000" pitchFamily="34" charset="0"/>
              </a:rPr>
              <a:t> </a:t>
            </a:r>
            <a:r>
              <a:rPr lang="de-DE" dirty="0" err="1">
                <a:latin typeface="EON Brix Sans Black" panose="020B0A00000000000000" pitchFamily="34" charset="0"/>
              </a:rPr>
              <a:t>agility</a:t>
            </a:r>
            <a:r>
              <a:rPr lang="de-DE" dirty="0">
                <a:latin typeface="EON Brix Sans Black" panose="020B0A00000000000000" pitchFamily="34" charset="0"/>
              </a:rPr>
              <a:t>, in </a:t>
            </a:r>
            <a:r>
              <a:rPr lang="de-DE" dirty="0" err="1">
                <a:latin typeface="EON Brix Sans Black" panose="020B0A00000000000000" pitchFamily="34" charset="0"/>
              </a:rPr>
              <a:t>the</a:t>
            </a:r>
            <a:r>
              <a:rPr lang="de-DE" dirty="0">
                <a:latin typeface="EON Brix Sans Black" panose="020B0A00000000000000" pitchFamily="34" charset="0"/>
              </a:rPr>
              <a:t> </a:t>
            </a:r>
            <a:r>
              <a:rPr lang="de-DE" dirty="0" err="1">
                <a:latin typeface="EON Brix Sans Black" panose="020B0A00000000000000" pitchFamily="34" charset="0"/>
              </a:rPr>
              <a:t>face</a:t>
            </a:r>
            <a:r>
              <a:rPr lang="de-DE" dirty="0">
                <a:latin typeface="EON Brix Sans Black" panose="020B0A00000000000000" pitchFamily="34" charset="0"/>
              </a:rPr>
              <a:t> </a:t>
            </a:r>
            <a:r>
              <a:rPr lang="de-DE" dirty="0" err="1">
                <a:latin typeface="EON Brix Sans Black" panose="020B0A00000000000000" pitchFamily="34" charset="0"/>
              </a:rPr>
              <a:t>of</a:t>
            </a:r>
            <a:r>
              <a:rPr lang="de-DE" dirty="0">
                <a:latin typeface="EON Brix Sans Black" panose="020B0A00000000000000" pitchFamily="34" charset="0"/>
              </a:rPr>
              <a:t> </a:t>
            </a:r>
            <a:r>
              <a:rPr lang="de-DE" dirty="0" err="1">
                <a:latin typeface="EON Brix Sans Black" panose="020B0A00000000000000" pitchFamily="34" charset="0"/>
              </a:rPr>
              <a:t>growth</a:t>
            </a:r>
            <a:r>
              <a:rPr lang="de-DE" dirty="0">
                <a:latin typeface="EON Brix Sans Black" panose="020B0A00000000000000" pitchFamily="34" charset="0"/>
              </a:rPr>
              <a:t>, </a:t>
            </a:r>
            <a:r>
              <a:rPr lang="de-DE" dirty="0" err="1">
                <a:latin typeface="EON Brix Sans Black" panose="020B0A00000000000000" pitchFamily="34" charset="0"/>
              </a:rPr>
              <a:t>with</a:t>
            </a:r>
            <a:r>
              <a:rPr lang="de-DE" dirty="0">
                <a:latin typeface="EON Brix Sans Black" panose="020B0A00000000000000" pitchFamily="34" charset="0"/>
              </a:rPr>
              <a:t> Microservices </a:t>
            </a:r>
            <a:r>
              <a:rPr lang="de-DE" dirty="0" err="1">
                <a:latin typeface="EON Brix Sans Black" panose="020B0A00000000000000" pitchFamily="34" charset="0"/>
              </a:rPr>
              <a:t>architecture</a:t>
            </a:r>
            <a:r>
              <a:rPr lang="de-DE" dirty="0">
                <a:latin typeface="EON Brix Sans Black" panose="020B0A00000000000000" pitchFamily="34" charset="0"/>
              </a:rPr>
              <a:t> &amp; Cloud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C1BE6F-F161-7540-A721-6499DB2AD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600" y="2870145"/>
            <a:ext cx="6012000" cy="543600"/>
          </a:xfrm>
        </p:spPr>
        <p:txBody>
          <a:bodyPr>
            <a:normAutofit/>
          </a:bodyPr>
          <a:lstStyle/>
          <a:p>
            <a:r>
              <a:rPr lang="de-DE" dirty="0">
                <a:latin typeface="EON Brix Sans Black" panose="020B0A00000000000000" pitchFamily="34" charset="0"/>
              </a:rPr>
              <a:t>Sep 2024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7B239368-87F6-F946-B962-CC5E705B9972}"/>
              </a:ext>
            </a:extLst>
          </p:cNvPr>
          <p:cNvSpPr txBox="1">
            <a:spLocks/>
          </p:cNvSpPr>
          <p:nvPr/>
        </p:nvSpPr>
        <p:spPr>
          <a:xfrm>
            <a:off x="258903" y="4416777"/>
            <a:ext cx="6012000" cy="543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900" kern="100" baseline="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Clr>
                <a:srgbClr val="EA1C0A"/>
              </a:buClr>
              <a:buFont typeface="EON Brix Sans" panose="020B0500000000000000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ts val="175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None/>
              <a:defRPr sz="1400" kern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EON Brix Sans Black" panose="020B0A00000000000000" pitchFamily="34" charset="0"/>
              </a:rPr>
              <a:t>Alexandru Lungu, </a:t>
            </a:r>
            <a:r>
              <a:rPr lang="de-DE" dirty="0" err="1">
                <a:latin typeface="EON Brix Sans Black" panose="020B0A00000000000000" pitchFamily="34" charset="0"/>
              </a:rPr>
              <a:t>Full</a:t>
            </a:r>
            <a:r>
              <a:rPr lang="de-DE" dirty="0">
                <a:latin typeface="EON Brix Sans Black" panose="020B0A00000000000000" pitchFamily="34" charset="0"/>
              </a:rPr>
              <a:t>-Stack </a:t>
            </a:r>
            <a:r>
              <a:rPr lang="de-DE" dirty="0" err="1">
                <a:latin typeface="EON Brix Sans Black" panose="020B0A00000000000000" pitchFamily="34" charset="0"/>
              </a:rPr>
              <a:t>developer</a:t>
            </a:r>
            <a:endParaRPr lang="de-DE" dirty="0">
              <a:latin typeface="EON Brix Sans Black" panose="020B0A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37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3638F-A747-CBA5-F959-365222A89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CE9F66A-4B3C-5884-78BD-6948D0ABABF4}"/>
              </a:ext>
            </a:extLst>
          </p:cNvPr>
          <p:cNvSpPr txBox="1"/>
          <p:nvPr/>
        </p:nvSpPr>
        <p:spPr>
          <a:xfrm>
            <a:off x="378000" y="708482"/>
            <a:ext cx="8257988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Problem: Single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model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root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all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evil</a:t>
            </a:r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890AA6C-D9CD-632F-E609-58D2C03B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309A1B-E30C-51FA-08FC-6BDFF693E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34" y="1237208"/>
            <a:ext cx="5978119" cy="38103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31BD95-1269-0CC1-2E61-BDD0DCDF08D4}"/>
              </a:ext>
            </a:extLst>
          </p:cNvPr>
          <p:cNvSpPr/>
          <p:nvPr/>
        </p:nvSpPr>
        <p:spPr>
          <a:xfrm>
            <a:off x="3276867" y="2135926"/>
            <a:ext cx="2198748" cy="393942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DC9E81-9501-19BD-B1FB-768FAE3664A4}"/>
              </a:ext>
            </a:extLst>
          </p:cNvPr>
          <p:cNvSpPr/>
          <p:nvPr/>
        </p:nvSpPr>
        <p:spPr>
          <a:xfrm>
            <a:off x="3276867" y="2613633"/>
            <a:ext cx="2198748" cy="428418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5E84D-D39F-C979-765A-B3E6AC3EB3A2}"/>
              </a:ext>
            </a:extLst>
          </p:cNvPr>
          <p:cNvSpPr/>
          <p:nvPr/>
        </p:nvSpPr>
        <p:spPr>
          <a:xfrm>
            <a:off x="3219862" y="3142359"/>
            <a:ext cx="2198748" cy="428418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5D6DEE-6DE2-1015-3FE7-60902B29D6B9}"/>
              </a:ext>
            </a:extLst>
          </p:cNvPr>
          <p:cNvCxnSpPr>
            <a:cxnSpLocks/>
          </p:cNvCxnSpPr>
          <p:nvPr/>
        </p:nvCxnSpPr>
        <p:spPr>
          <a:xfrm flipH="1">
            <a:off x="1779939" y="1436055"/>
            <a:ext cx="1926522" cy="270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286578-0FAC-F024-7863-2F1A288ADA76}"/>
              </a:ext>
            </a:extLst>
          </p:cNvPr>
          <p:cNvCxnSpPr>
            <a:cxnSpLocks/>
          </p:cNvCxnSpPr>
          <p:nvPr/>
        </p:nvCxnSpPr>
        <p:spPr>
          <a:xfrm flipH="1">
            <a:off x="2917704" y="2331624"/>
            <a:ext cx="359163" cy="184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8DF4FC-8512-74D8-449E-74A646212C87}"/>
              </a:ext>
            </a:extLst>
          </p:cNvPr>
          <p:cNvCxnSpPr>
            <a:cxnSpLocks/>
          </p:cNvCxnSpPr>
          <p:nvPr/>
        </p:nvCxnSpPr>
        <p:spPr>
          <a:xfrm flipH="1">
            <a:off x="5437541" y="2787643"/>
            <a:ext cx="38074" cy="135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EB5418-5F1D-4A56-0021-669CED58DF72}"/>
              </a:ext>
            </a:extLst>
          </p:cNvPr>
          <p:cNvCxnSpPr>
            <a:cxnSpLocks/>
          </p:cNvCxnSpPr>
          <p:nvPr/>
        </p:nvCxnSpPr>
        <p:spPr>
          <a:xfrm>
            <a:off x="4676637" y="3553327"/>
            <a:ext cx="1323575" cy="62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936F33A-9BFB-B0FD-3CDE-0918E727F76D}"/>
              </a:ext>
            </a:extLst>
          </p:cNvPr>
          <p:cNvSpPr/>
          <p:nvPr/>
        </p:nvSpPr>
        <p:spPr>
          <a:xfrm>
            <a:off x="1647948" y="4139231"/>
            <a:ext cx="785694" cy="8236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34E50B-0E52-4975-F172-B609413CA7E3}"/>
              </a:ext>
            </a:extLst>
          </p:cNvPr>
          <p:cNvSpPr/>
          <p:nvPr/>
        </p:nvSpPr>
        <p:spPr>
          <a:xfrm>
            <a:off x="2931305" y="4174131"/>
            <a:ext cx="837099" cy="8236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E56E02-5512-6FE6-F9EC-8F9A060F1BB4}"/>
              </a:ext>
            </a:extLst>
          </p:cNvPr>
          <p:cNvSpPr/>
          <p:nvPr/>
        </p:nvSpPr>
        <p:spPr>
          <a:xfrm>
            <a:off x="4611630" y="4139231"/>
            <a:ext cx="890918" cy="8585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56B732-62F1-939D-1722-2C5E4E3AE14D}"/>
              </a:ext>
            </a:extLst>
          </p:cNvPr>
          <p:cNvSpPr/>
          <p:nvPr/>
        </p:nvSpPr>
        <p:spPr>
          <a:xfrm>
            <a:off x="6027265" y="4156681"/>
            <a:ext cx="890918" cy="8585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59ADBB-8AFA-B528-A5E2-FCA3ACD4F47B}"/>
              </a:ext>
            </a:extLst>
          </p:cNvPr>
          <p:cNvSpPr txBox="1"/>
          <p:nvPr/>
        </p:nvSpPr>
        <p:spPr>
          <a:xfrm>
            <a:off x="1530681" y="4924614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E33172-8428-BA81-7CE7-5364F1107327}"/>
              </a:ext>
            </a:extLst>
          </p:cNvPr>
          <p:cNvSpPr txBox="1"/>
          <p:nvPr/>
        </p:nvSpPr>
        <p:spPr>
          <a:xfrm>
            <a:off x="2865444" y="4949260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D7A97-8D3E-AE77-7024-FCF7DDA8FDD6}"/>
              </a:ext>
            </a:extLst>
          </p:cNvPr>
          <p:cNvSpPr txBox="1"/>
          <p:nvPr/>
        </p:nvSpPr>
        <p:spPr>
          <a:xfrm>
            <a:off x="4528426" y="4962405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E211A4-4023-570A-1DE4-785E6376152A}"/>
              </a:ext>
            </a:extLst>
          </p:cNvPr>
          <p:cNvSpPr txBox="1"/>
          <p:nvPr/>
        </p:nvSpPr>
        <p:spPr>
          <a:xfrm>
            <a:off x="5925193" y="4962404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9B0E69-6CEC-443C-8AA5-622EB8E4C40D}"/>
              </a:ext>
            </a:extLst>
          </p:cNvPr>
          <p:cNvCxnSpPr/>
          <p:nvPr/>
        </p:nvCxnSpPr>
        <p:spPr>
          <a:xfrm>
            <a:off x="908959" y="3772987"/>
            <a:ext cx="7727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F04502-5F7B-9375-FC2D-31669AD92BAB}"/>
              </a:ext>
            </a:extLst>
          </p:cNvPr>
          <p:cNvCxnSpPr/>
          <p:nvPr/>
        </p:nvCxnSpPr>
        <p:spPr>
          <a:xfrm>
            <a:off x="7775890" y="1237208"/>
            <a:ext cx="0" cy="25357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074856-A5B0-53F2-41CC-C444F466B790}"/>
              </a:ext>
            </a:extLst>
          </p:cNvPr>
          <p:cNvCxnSpPr>
            <a:cxnSpLocks/>
          </p:cNvCxnSpPr>
          <p:nvPr/>
        </p:nvCxnSpPr>
        <p:spPr>
          <a:xfrm>
            <a:off x="7775890" y="3863729"/>
            <a:ext cx="0" cy="1279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66BC52-8705-2AEF-B3A5-4A65D5223628}"/>
              </a:ext>
            </a:extLst>
          </p:cNvPr>
          <p:cNvSpPr txBox="1"/>
          <p:nvPr/>
        </p:nvSpPr>
        <p:spPr>
          <a:xfrm>
            <a:off x="7775890" y="2269071"/>
            <a:ext cx="1312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Monolith </a:t>
            </a:r>
          </a:p>
          <a:p>
            <a:endParaRPr lang="en-RO" dirty="0"/>
          </a:p>
          <a:p>
            <a:r>
              <a:rPr lang="en-RO" dirty="0"/>
              <a:t>(</a:t>
            </a:r>
            <a:r>
              <a:rPr lang="en-GB" dirty="0"/>
              <a:t>U</a:t>
            </a:r>
            <a:r>
              <a:rPr lang="en-RO" dirty="0"/>
              <a:t>nified data</a:t>
            </a:r>
          </a:p>
          <a:p>
            <a:r>
              <a:rPr lang="en-RO" dirty="0"/>
              <a:t> model)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53A6A0-4B87-5023-485F-B672B0068430}"/>
              </a:ext>
            </a:extLst>
          </p:cNvPr>
          <p:cNvSpPr txBox="1"/>
          <p:nvPr/>
        </p:nvSpPr>
        <p:spPr>
          <a:xfrm>
            <a:off x="7821030" y="3910402"/>
            <a:ext cx="11994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Microservices</a:t>
            </a:r>
          </a:p>
          <a:p>
            <a:r>
              <a:rPr lang="en-RO" dirty="0"/>
              <a:t>Modulith</a:t>
            </a:r>
          </a:p>
          <a:p>
            <a:endParaRPr lang="en-RO" dirty="0"/>
          </a:p>
          <a:p>
            <a:r>
              <a:rPr lang="en-RO" dirty="0"/>
              <a:t>(</a:t>
            </a:r>
            <a:r>
              <a:rPr lang="en-GB" dirty="0"/>
              <a:t>M</a:t>
            </a:r>
            <a:r>
              <a:rPr lang="en-RO" dirty="0"/>
              <a:t>ultiple data</a:t>
            </a:r>
          </a:p>
          <a:p>
            <a:r>
              <a:rPr lang="en-RO" dirty="0"/>
              <a:t> models)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8080A2-9086-0F17-3510-E95B8ADF0284}"/>
              </a:ext>
            </a:extLst>
          </p:cNvPr>
          <p:cNvSpPr/>
          <p:nvPr/>
        </p:nvSpPr>
        <p:spPr>
          <a:xfrm>
            <a:off x="502571" y="3553327"/>
            <a:ext cx="8690290" cy="1617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394096-60FB-7A24-539F-2D51A48F3968}"/>
              </a:ext>
            </a:extLst>
          </p:cNvPr>
          <p:cNvSpPr/>
          <p:nvPr/>
        </p:nvSpPr>
        <p:spPr>
          <a:xfrm>
            <a:off x="4644166" y="1186638"/>
            <a:ext cx="3211049" cy="2366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2B6860-3C8D-2E95-D632-BD8C806EFA1B}"/>
              </a:ext>
            </a:extLst>
          </p:cNvPr>
          <p:cNvSpPr/>
          <p:nvPr/>
        </p:nvSpPr>
        <p:spPr>
          <a:xfrm>
            <a:off x="1368110" y="1119450"/>
            <a:ext cx="2349602" cy="2431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5CD07-2939-B4CF-DE33-E899E5E6DD82}"/>
              </a:ext>
            </a:extLst>
          </p:cNvPr>
          <p:cNvSpPr txBox="1"/>
          <p:nvPr/>
        </p:nvSpPr>
        <p:spPr>
          <a:xfrm>
            <a:off x="378000" y="3612310"/>
            <a:ext cx="7566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Single data model + big enterprise project:</a:t>
            </a:r>
          </a:p>
          <a:p>
            <a:pPr marL="285750" indent="-285750">
              <a:buFontTx/>
              <a:buChar char="-"/>
            </a:pPr>
            <a:r>
              <a:rPr lang="en-GB" dirty="0"/>
              <a:t>Hard to make new changes</a:t>
            </a:r>
          </a:p>
          <a:p>
            <a:pPr marL="285750" indent="-285750">
              <a:buFontTx/>
              <a:buChar char="-"/>
            </a:pPr>
            <a:r>
              <a:rPr lang="en-GB" dirty="0"/>
              <a:t>Hard to maintain</a:t>
            </a:r>
          </a:p>
          <a:p>
            <a:pPr marL="285750" indent="-285750">
              <a:buFontTx/>
              <a:buChar char="-"/>
            </a:pPr>
            <a:r>
              <a:rPr lang="en-GB" dirty="0"/>
              <a:t>Big ball of mud</a:t>
            </a:r>
          </a:p>
          <a:p>
            <a:pPr marL="285750" indent="-285750">
              <a:buFontTx/>
              <a:buChar char="-"/>
            </a:pPr>
            <a:r>
              <a:rPr lang="en-GB" dirty="0"/>
              <a:t>People leave projects (sad developers) </a:t>
            </a:r>
            <a:r>
              <a:rPr lang="en-GB" dirty="0">
                <a:sym typeface="Wingdings" pitchFamily="2" charset="2"/>
              </a:rPr>
              <a:t>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Changes take a lot of time, because everything is tightly coupled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415754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 err="1">
                <a:latin typeface="EON Brix Sans" panose="020B0500000000000000" pitchFamily="34" charset="77"/>
              </a:rPr>
              <a:t>dds</a:t>
            </a: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close-up of a network&#10;&#10;Description automatically generated">
            <a:extLst>
              <a:ext uri="{FF2B5EF4-FFF2-40B4-BE49-F238E27FC236}">
                <a16:creationId xmlns:a16="http://schemas.microsoft.com/office/drawing/2014/main" id="{0D74525B-20F3-CFC0-1DD0-07CE49F9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" y="276145"/>
            <a:ext cx="5686623" cy="4837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0E82B-9ACA-FC3D-28CA-3997E36A7589}"/>
              </a:ext>
            </a:extLst>
          </p:cNvPr>
          <p:cNvSpPr txBox="1"/>
          <p:nvPr/>
        </p:nvSpPr>
        <p:spPr>
          <a:xfrm>
            <a:off x="6373906" y="759759"/>
            <a:ext cx="1996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Monolith class dependency </a:t>
            </a:r>
          </a:p>
        </p:txBody>
      </p:sp>
    </p:spTree>
    <p:extLst>
      <p:ext uri="{BB962C8B-B14F-4D97-AF65-F5344CB8AC3E}">
        <p14:creationId xmlns:p14="http://schemas.microsoft.com/office/powerpoint/2010/main" val="79333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502342"/>
            <a:ext cx="8257988" cy="1846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Bad monolith/Big ball of mud: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19F8A6B9-DD86-D32F-FA6B-9478E8980D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O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B73745E-6DC5-3CEC-CB45-9CBA4053FC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RO"/>
          </a:p>
        </p:txBody>
      </p:sp>
      <p:pic>
        <p:nvPicPr>
          <p:cNvPr id="8" name="Picture 7" descr="A closet full of clothes and clothes&#10;&#10;Description automatically generated">
            <a:extLst>
              <a:ext uri="{FF2B5EF4-FFF2-40B4-BE49-F238E27FC236}">
                <a16:creationId xmlns:a16="http://schemas.microsoft.com/office/drawing/2014/main" id="{1E233F89-F5CF-F09E-AD40-71D9941A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0"/>
            <a:ext cx="34175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AFA52-4497-7AAE-C5A9-1D9D1C20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ECFA008-BAE2-B12D-D704-F38349B76CD1}"/>
              </a:ext>
            </a:extLst>
          </p:cNvPr>
          <p:cNvSpPr txBox="1"/>
          <p:nvPr/>
        </p:nvSpPr>
        <p:spPr>
          <a:xfrm>
            <a:off x="378000" y="708482"/>
            <a:ext cx="8257988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Problem: Unified Single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model</a:t>
            </a:r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Solution: Multiple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models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multiplication</a:t>
            </a:r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489FE87-629A-1528-F6D7-8140A1F4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285378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7DFB3-FEA0-8ABF-620D-405BFAD77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F9BC8AE-AA2A-D8A6-A437-BC1CAFB88B29}"/>
              </a:ext>
            </a:extLst>
          </p:cNvPr>
          <p:cNvSpPr txBox="1"/>
          <p:nvPr/>
        </p:nvSpPr>
        <p:spPr>
          <a:xfrm>
            <a:off x="378000" y="708482"/>
            <a:ext cx="8257988" cy="1292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Single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model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vs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multiple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models</a:t>
            </a:r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C6941FC-7E88-3CE3-CB03-D5C19D7D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DEC6A7-2935-8C3D-A0AA-9F8826B32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34" y="1237208"/>
            <a:ext cx="5978119" cy="38103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90804A7-367E-D08F-E6C6-AF7F34ECD5B9}"/>
              </a:ext>
            </a:extLst>
          </p:cNvPr>
          <p:cNvSpPr/>
          <p:nvPr/>
        </p:nvSpPr>
        <p:spPr>
          <a:xfrm>
            <a:off x="3276867" y="2135926"/>
            <a:ext cx="2198748" cy="393942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141A63-6DB4-0F62-06C5-17CC8337702F}"/>
              </a:ext>
            </a:extLst>
          </p:cNvPr>
          <p:cNvSpPr/>
          <p:nvPr/>
        </p:nvSpPr>
        <p:spPr>
          <a:xfrm>
            <a:off x="3276867" y="2613633"/>
            <a:ext cx="2198748" cy="428418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A75AF6-DCEB-D4AF-9344-3AAC0D85431B}"/>
              </a:ext>
            </a:extLst>
          </p:cNvPr>
          <p:cNvSpPr/>
          <p:nvPr/>
        </p:nvSpPr>
        <p:spPr>
          <a:xfrm>
            <a:off x="3219862" y="3142359"/>
            <a:ext cx="2198748" cy="428418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A595BE-E355-99D7-5738-BDB62C5F2257}"/>
              </a:ext>
            </a:extLst>
          </p:cNvPr>
          <p:cNvCxnSpPr>
            <a:cxnSpLocks/>
          </p:cNvCxnSpPr>
          <p:nvPr/>
        </p:nvCxnSpPr>
        <p:spPr>
          <a:xfrm flipH="1">
            <a:off x="1779939" y="1436055"/>
            <a:ext cx="1926522" cy="2703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BCE54B-268C-425E-0570-D187A688A53B}"/>
              </a:ext>
            </a:extLst>
          </p:cNvPr>
          <p:cNvCxnSpPr>
            <a:cxnSpLocks/>
          </p:cNvCxnSpPr>
          <p:nvPr/>
        </p:nvCxnSpPr>
        <p:spPr>
          <a:xfrm flipH="1">
            <a:off x="2917704" y="2331624"/>
            <a:ext cx="359163" cy="184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94A4C1-688A-CD26-B0C1-79C4072E517C}"/>
              </a:ext>
            </a:extLst>
          </p:cNvPr>
          <p:cNvCxnSpPr>
            <a:cxnSpLocks/>
          </p:cNvCxnSpPr>
          <p:nvPr/>
        </p:nvCxnSpPr>
        <p:spPr>
          <a:xfrm flipH="1">
            <a:off x="5437541" y="2787643"/>
            <a:ext cx="38074" cy="1351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24FB0B-245C-6516-A5CD-BC9C3474A6CA}"/>
              </a:ext>
            </a:extLst>
          </p:cNvPr>
          <p:cNvCxnSpPr>
            <a:cxnSpLocks/>
          </p:cNvCxnSpPr>
          <p:nvPr/>
        </p:nvCxnSpPr>
        <p:spPr>
          <a:xfrm>
            <a:off x="4676637" y="3553327"/>
            <a:ext cx="1323575" cy="620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755E59F-FD3F-23D6-F6F8-033686663A62}"/>
              </a:ext>
            </a:extLst>
          </p:cNvPr>
          <p:cNvSpPr/>
          <p:nvPr/>
        </p:nvSpPr>
        <p:spPr>
          <a:xfrm>
            <a:off x="1647948" y="4139231"/>
            <a:ext cx="785694" cy="8236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46EDC6-742C-70F7-DA70-48D8AB268D27}"/>
              </a:ext>
            </a:extLst>
          </p:cNvPr>
          <p:cNvSpPr/>
          <p:nvPr/>
        </p:nvSpPr>
        <p:spPr>
          <a:xfrm>
            <a:off x="2931305" y="4174131"/>
            <a:ext cx="837099" cy="8236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5B0DC5-2560-7CCF-6C40-AE8A4B7DA221}"/>
              </a:ext>
            </a:extLst>
          </p:cNvPr>
          <p:cNvSpPr/>
          <p:nvPr/>
        </p:nvSpPr>
        <p:spPr>
          <a:xfrm>
            <a:off x="4611630" y="4139231"/>
            <a:ext cx="890918" cy="8585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E7176F-B1F5-2349-BB91-F5F9510A1271}"/>
              </a:ext>
            </a:extLst>
          </p:cNvPr>
          <p:cNvSpPr/>
          <p:nvPr/>
        </p:nvSpPr>
        <p:spPr>
          <a:xfrm>
            <a:off x="6027265" y="4156681"/>
            <a:ext cx="890918" cy="85855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C38203-0466-BD68-528B-D371C400618B}"/>
              </a:ext>
            </a:extLst>
          </p:cNvPr>
          <p:cNvSpPr txBox="1"/>
          <p:nvPr/>
        </p:nvSpPr>
        <p:spPr>
          <a:xfrm>
            <a:off x="1530681" y="4924614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BF2A7-5F41-3881-A19D-2852F8EA22F9}"/>
              </a:ext>
            </a:extLst>
          </p:cNvPr>
          <p:cNvSpPr txBox="1"/>
          <p:nvPr/>
        </p:nvSpPr>
        <p:spPr>
          <a:xfrm>
            <a:off x="2865444" y="4949260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CAD617-F250-A5D3-3AA2-CCFC4487124D}"/>
              </a:ext>
            </a:extLst>
          </p:cNvPr>
          <p:cNvSpPr txBox="1"/>
          <p:nvPr/>
        </p:nvSpPr>
        <p:spPr>
          <a:xfrm>
            <a:off x="4528426" y="4962405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0C7DD2-A61B-9ABB-3B95-CC1C4E5A6F5C}"/>
              </a:ext>
            </a:extLst>
          </p:cNvPr>
          <p:cNvSpPr txBox="1"/>
          <p:nvPr/>
        </p:nvSpPr>
        <p:spPr>
          <a:xfrm>
            <a:off x="5925193" y="4962404"/>
            <a:ext cx="1138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RO" sz="1000" dirty="0"/>
              <a:t>Bounded context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51FD42-B46E-B08C-2C54-ADE4D11C3BA0}"/>
              </a:ext>
            </a:extLst>
          </p:cNvPr>
          <p:cNvCxnSpPr/>
          <p:nvPr/>
        </p:nvCxnSpPr>
        <p:spPr>
          <a:xfrm>
            <a:off x="908959" y="3772987"/>
            <a:ext cx="7727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8B8D6D3-0C79-0C55-2436-63A45146BD2B}"/>
              </a:ext>
            </a:extLst>
          </p:cNvPr>
          <p:cNvCxnSpPr/>
          <p:nvPr/>
        </p:nvCxnSpPr>
        <p:spPr>
          <a:xfrm>
            <a:off x="7775890" y="1237208"/>
            <a:ext cx="0" cy="25357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77AF1F-9770-7B9F-7848-F6D3FE890A7E}"/>
              </a:ext>
            </a:extLst>
          </p:cNvPr>
          <p:cNvCxnSpPr>
            <a:cxnSpLocks/>
          </p:cNvCxnSpPr>
          <p:nvPr/>
        </p:nvCxnSpPr>
        <p:spPr>
          <a:xfrm>
            <a:off x="7775890" y="3863729"/>
            <a:ext cx="0" cy="1279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7EF01F9-02A1-B191-B867-EF849238F6E4}"/>
              </a:ext>
            </a:extLst>
          </p:cNvPr>
          <p:cNvSpPr txBox="1"/>
          <p:nvPr/>
        </p:nvSpPr>
        <p:spPr>
          <a:xfrm>
            <a:off x="7775890" y="2269071"/>
            <a:ext cx="1312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Monolith </a:t>
            </a:r>
          </a:p>
          <a:p>
            <a:endParaRPr lang="en-RO" dirty="0"/>
          </a:p>
          <a:p>
            <a:r>
              <a:rPr lang="en-RO" dirty="0"/>
              <a:t>(</a:t>
            </a:r>
            <a:r>
              <a:rPr lang="en-GB" dirty="0"/>
              <a:t>U</a:t>
            </a:r>
            <a:r>
              <a:rPr lang="en-RO" dirty="0"/>
              <a:t>nified data</a:t>
            </a:r>
          </a:p>
          <a:p>
            <a:r>
              <a:rPr lang="en-RO" dirty="0"/>
              <a:t> model)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16CEC2-9689-137D-C73B-69D3F98DF1EF}"/>
              </a:ext>
            </a:extLst>
          </p:cNvPr>
          <p:cNvSpPr txBox="1"/>
          <p:nvPr/>
        </p:nvSpPr>
        <p:spPr>
          <a:xfrm>
            <a:off x="7821030" y="3910402"/>
            <a:ext cx="11994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Microservices</a:t>
            </a:r>
          </a:p>
          <a:p>
            <a:r>
              <a:rPr lang="en-RO" dirty="0"/>
              <a:t>Modulith</a:t>
            </a:r>
          </a:p>
          <a:p>
            <a:endParaRPr lang="en-RO" dirty="0"/>
          </a:p>
          <a:p>
            <a:r>
              <a:rPr lang="en-RO" dirty="0"/>
              <a:t>(</a:t>
            </a:r>
            <a:r>
              <a:rPr lang="en-GB" dirty="0"/>
              <a:t>M</a:t>
            </a:r>
            <a:r>
              <a:rPr lang="en-RO" dirty="0"/>
              <a:t>ultiple data</a:t>
            </a:r>
          </a:p>
          <a:p>
            <a:r>
              <a:rPr lang="en-RO" dirty="0"/>
              <a:t> models)</a:t>
            </a:r>
          </a:p>
        </p:txBody>
      </p:sp>
    </p:spTree>
    <p:extLst>
      <p:ext uri="{BB962C8B-B14F-4D97-AF65-F5344CB8AC3E}">
        <p14:creationId xmlns:p14="http://schemas.microsoft.com/office/powerpoint/2010/main" val="237933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178EC-AF19-6159-A090-E807415A8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475F187-9BE2-CE73-4B4B-51BA5576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2050" name="Picture 2" descr="What are microservices?">
            <a:extLst>
              <a:ext uri="{FF2B5EF4-FFF2-40B4-BE49-F238E27FC236}">
                <a16:creationId xmlns:a16="http://schemas.microsoft.com/office/drawing/2014/main" id="{E158DD1D-A03C-82C3-DFD6-803450A1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44" y="799021"/>
            <a:ext cx="7727029" cy="42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A25DD-18B7-5C6C-4786-5E6437C46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0BC9AB93-D779-F1F5-DE09-C75E87A1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1026" name="Picture 2" descr="Was Microservices a Bad Idea?. Let's just say — thank goodness I've… | by  Aphinya Dechalert | Modules&amp;Methods | Medium">
            <a:extLst>
              <a:ext uri="{FF2B5EF4-FFF2-40B4-BE49-F238E27FC236}">
                <a16:creationId xmlns:a16="http://schemas.microsoft.com/office/drawing/2014/main" id="{6D030EC4-EDC0-F091-3A06-3045D3540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" y="315589"/>
            <a:ext cx="9112691" cy="452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23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FDB4B-59E2-8189-3816-DAE611C2A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1E8089-D083-7F5A-577B-D2C9D1A4F4E8}"/>
              </a:ext>
            </a:extLst>
          </p:cNvPr>
          <p:cNvSpPr txBox="1"/>
          <p:nvPr/>
        </p:nvSpPr>
        <p:spPr>
          <a:xfrm>
            <a:off x="378000" y="708482"/>
            <a:ext cx="1401939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     Monolith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69854CD-8987-7E02-EDEA-C0E47355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6D0BD6-7706-0766-B8D7-7D433E7A4B99}"/>
              </a:ext>
            </a:extLst>
          </p:cNvPr>
          <p:cNvCxnSpPr/>
          <p:nvPr/>
        </p:nvCxnSpPr>
        <p:spPr>
          <a:xfrm>
            <a:off x="614253" y="2268550"/>
            <a:ext cx="75734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E6E193-6A36-8D28-CDAF-E90B26793A59}"/>
              </a:ext>
            </a:extLst>
          </p:cNvPr>
          <p:cNvSpPr txBox="1"/>
          <p:nvPr/>
        </p:nvSpPr>
        <p:spPr>
          <a:xfrm>
            <a:off x="3329441" y="708482"/>
            <a:ext cx="1401939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     </a:t>
            </a:r>
            <a:r>
              <a:rPr lang="en-US" sz="1800" dirty="0" err="1">
                <a:latin typeface="EON Brix Sans" panose="020B0500000000000000" pitchFamily="34" charset="77"/>
              </a:rPr>
              <a:t>Modulith</a:t>
            </a:r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BF3C9-87C4-CF0E-4BED-D0B3BE1661C8}"/>
              </a:ext>
            </a:extLst>
          </p:cNvPr>
          <p:cNvSpPr txBox="1"/>
          <p:nvPr/>
        </p:nvSpPr>
        <p:spPr>
          <a:xfrm>
            <a:off x="6662121" y="474295"/>
            <a:ext cx="1401939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    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CA756-5043-07C5-424E-9660A69C78ED}"/>
              </a:ext>
            </a:extLst>
          </p:cNvPr>
          <p:cNvSpPr txBox="1"/>
          <p:nvPr/>
        </p:nvSpPr>
        <p:spPr>
          <a:xfrm>
            <a:off x="573823" y="2669467"/>
            <a:ext cx="1116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MVP</a:t>
            </a:r>
          </a:p>
          <a:p>
            <a:r>
              <a:rPr lang="en-RO" dirty="0"/>
              <a:t>Startup</a:t>
            </a:r>
          </a:p>
          <a:p>
            <a:r>
              <a:rPr lang="en-RO" dirty="0"/>
              <a:t>Greenfield</a:t>
            </a:r>
          </a:p>
          <a:p>
            <a:endParaRPr lang="en-R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773E0-BED3-F90B-95FE-C317A499DC37}"/>
              </a:ext>
            </a:extLst>
          </p:cNvPr>
          <p:cNvSpPr txBox="1"/>
          <p:nvPr/>
        </p:nvSpPr>
        <p:spPr>
          <a:xfrm>
            <a:off x="3562547" y="2636877"/>
            <a:ext cx="1892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Modular monolith= intermediate step to microservices</a:t>
            </a:r>
          </a:p>
          <a:p>
            <a:endParaRPr lang="en-R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27CB51-58B3-DE1F-797E-DA6FD6F639A6}"/>
              </a:ext>
            </a:extLst>
          </p:cNvPr>
          <p:cNvCxnSpPr/>
          <p:nvPr/>
        </p:nvCxnSpPr>
        <p:spPr>
          <a:xfrm>
            <a:off x="2401173" y="1368110"/>
            <a:ext cx="0" cy="242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2399EE-34F0-18BC-A5A8-FB0B4BC42396}"/>
              </a:ext>
            </a:extLst>
          </p:cNvPr>
          <p:cNvCxnSpPr/>
          <p:nvPr/>
        </p:nvCxnSpPr>
        <p:spPr>
          <a:xfrm>
            <a:off x="5877857" y="1422331"/>
            <a:ext cx="0" cy="242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78F095-1148-18BA-0FCB-BE82C6FFDF0A}"/>
              </a:ext>
            </a:extLst>
          </p:cNvPr>
          <p:cNvSpPr txBox="1"/>
          <p:nvPr/>
        </p:nvSpPr>
        <p:spPr>
          <a:xfrm>
            <a:off x="6601970" y="2582656"/>
            <a:ext cx="1990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Google</a:t>
            </a:r>
          </a:p>
          <a:p>
            <a:r>
              <a:rPr lang="en-RO" dirty="0"/>
              <a:t>Amazon</a:t>
            </a:r>
          </a:p>
          <a:p>
            <a:r>
              <a:rPr lang="en-RO" dirty="0"/>
              <a:t>Netflix</a:t>
            </a:r>
          </a:p>
          <a:p>
            <a:endParaRPr lang="en-RO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E3DB3B-601A-064A-588A-B0575D9F52EF}"/>
              </a:ext>
            </a:extLst>
          </p:cNvPr>
          <p:cNvSpPr txBox="1"/>
          <p:nvPr/>
        </p:nvSpPr>
        <p:spPr>
          <a:xfrm>
            <a:off x="573823" y="909757"/>
            <a:ext cx="4687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When not to choose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346225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How to migrate from a monolith to microservices?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b="1" dirty="0">
                <a:latin typeface="EON Brix Sans" panose="020B0500000000000000" pitchFamily="34" charset="77"/>
              </a:rPr>
              <a:t>Problem</a:t>
            </a:r>
            <a:r>
              <a:rPr lang="en-US" sz="1800" dirty="0">
                <a:latin typeface="EON Brix Sans" panose="020B0500000000000000" pitchFamily="34" charset="77"/>
              </a:rPr>
              <a:t>: Big ball of mud</a:t>
            </a:r>
          </a:p>
          <a:p>
            <a:r>
              <a:rPr lang="en-US" sz="1800" b="1" dirty="0">
                <a:latin typeface="EON Brix Sans" panose="020B0500000000000000" pitchFamily="34" charset="77"/>
              </a:rPr>
              <a:t>Solution</a:t>
            </a:r>
            <a:r>
              <a:rPr lang="en-US" sz="1800" dirty="0">
                <a:latin typeface="EON Brix Sans" panose="020B0500000000000000" pitchFamily="34" charset="77"/>
              </a:rPr>
              <a:t>: Vertical slice Architecture= isolate different features. Can transform a monolith into a modular monolith. In future, those vertical slices can be extracted into a microservice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Vertical slice Architecture = High Cohesion over Business capability, not over technology layers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		 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08447EB-172A-7026-5E8B-3615B6DBF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0" y="104764"/>
            <a:ext cx="3689800" cy="25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9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DC6068-A4B0-E5C8-29B7-205B40F4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865" y="1058679"/>
            <a:ext cx="5508000" cy="33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350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Sustain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software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agility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, in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face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of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growth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,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Microservices </a:t>
            </a:r>
            <a:r>
              <a:rPr lang="de-DE" sz="2400" kern="100" dirty="0" err="1">
                <a:solidFill>
                  <a:srgbClr val="EA1C0A"/>
                </a:solidFill>
                <a:latin typeface="+mj-lt"/>
                <a:ea typeface="+mj-ea"/>
                <a:cs typeface="+mj-cs"/>
              </a:rPr>
              <a:t>architecture</a:t>
            </a:r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 &amp; Cloud</a:t>
            </a:r>
          </a:p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Beyond the Monolith: Microservices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EON Brix Sans" panose="020B0500000000000000" pitchFamily="34" charset="77"/>
              </a:rPr>
              <a:t>Demo 😀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933219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8ABA0-DCB9-EF60-890B-57B761BBB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BD2337C-2F28-9516-83A2-33E39C988F38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CC9239B-C6BC-4FDB-7D20-38771B39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2050" name="Picture 2" descr="Microservices vs Monolithic Architecture: A Practical Approach - DEV  Community">
            <a:extLst>
              <a:ext uri="{FF2B5EF4-FFF2-40B4-BE49-F238E27FC236}">
                <a16:creationId xmlns:a16="http://schemas.microsoft.com/office/drawing/2014/main" id="{7CCF6089-383A-B905-4B99-B397C62E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0" y="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28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09E4-D523-4937-7554-3C6762B4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02543D-3F8F-9D7E-D00C-5D1FD2790599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FB20A75-2D43-C435-73F8-229D5746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4" name="Picture 3" descr="A diagram of different types of mud&#10;&#10;Description automatically generated">
            <a:extLst>
              <a:ext uri="{FF2B5EF4-FFF2-40B4-BE49-F238E27FC236}">
                <a16:creationId xmlns:a16="http://schemas.microsoft.com/office/drawing/2014/main" id="{5189CCD1-206F-C1DB-1B92-1772D1845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13" y="727132"/>
            <a:ext cx="5063683" cy="441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6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61869-5F64-9F4A-CB71-38D2F114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71AEFF6-C34D-1F68-1E34-09D5A0D65CF8}"/>
              </a:ext>
            </a:extLst>
          </p:cNvPr>
          <p:cNvSpPr txBox="1"/>
          <p:nvPr/>
        </p:nvSpPr>
        <p:spPr>
          <a:xfrm>
            <a:off x="378000" y="708482"/>
            <a:ext cx="8257988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EBFF701-19F3-3E73-9D95-FB5C518D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074" name="Picture 2" descr="microWhat : r/ProgrammerHumor">
            <a:extLst>
              <a:ext uri="{FF2B5EF4-FFF2-40B4-BE49-F238E27FC236}">
                <a16:creationId xmlns:a16="http://schemas.microsoft.com/office/drawing/2014/main" id="{9CCA1B75-D551-12D7-0EAF-313590AE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0" y="0"/>
            <a:ext cx="52466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241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DBB8-0415-EE39-60B5-2C5FBDFB5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938EC84-5618-19AC-858F-974ECA5534C8}"/>
              </a:ext>
            </a:extLst>
          </p:cNvPr>
          <p:cNvSpPr txBox="1"/>
          <p:nvPr/>
        </p:nvSpPr>
        <p:spPr>
          <a:xfrm>
            <a:off x="378000" y="708482"/>
            <a:ext cx="8257988" cy="46166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Microservices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Advantages: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-are build around business capabilities</a:t>
            </a:r>
            <a:endParaRPr lang="en-RO" sz="1800" dirty="0"/>
          </a:p>
          <a:p>
            <a:r>
              <a:rPr lang="en-GB" sz="1800" dirty="0"/>
              <a:t>-I</a:t>
            </a:r>
            <a:r>
              <a:rPr lang="en-RO" sz="1800" dirty="0"/>
              <a:t>ndependent deployment- other microservices are not affected</a:t>
            </a:r>
          </a:p>
          <a:p>
            <a:r>
              <a:rPr lang="en-US" sz="1800" dirty="0"/>
              <a:t>-Programming language agnostic (uS1- Python, uS2- Java, uS3- Rust, </a:t>
            </a:r>
            <a:r>
              <a:rPr lang="en-US" sz="1800" dirty="0" err="1"/>
              <a:t>etc</a:t>
            </a:r>
            <a:r>
              <a:rPr lang="en-US" sz="1800" dirty="0"/>
              <a:t> )</a:t>
            </a:r>
            <a:endParaRPr lang="en-RO" sz="1800" dirty="0"/>
          </a:p>
          <a:p>
            <a:r>
              <a:rPr lang="en-RO" sz="1800" dirty="0"/>
              <a:t>- </a:t>
            </a:r>
            <a:r>
              <a:rPr lang="en-GB" sz="1800" dirty="0"/>
              <a:t>s</a:t>
            </a:r>
            <a:r>
              <a:rPr lang="en-RO" sz="1800" dirty="0"/>
              <a:t>calability </a:t>
            </a:r>
          </a:p>
          <a:p>
            <a:r>
              <a:rPr lang="en-RO" sz="1800" dirty="0"/>
              <a:t>- high availability (retry mechanisms)</a:t>
            </a:r>
          </a:p>
          <a:p>
            <a:r>
              <a:rPr lang="en-GB" sz="1800" dirty="0"/>
              <a:t>- f</a:t>
            </a:r>
            <a:r>
              <a:rPr lang="en-RO" sz="1800" dirty="0"/>
              <a:t>ault tolerance</a:t>
            </a:r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1800" kern="1200" dirty="0">
                <a:solidFill>
                  <a:schemeClr val="tx1"/>
                </a:solidFill>
                <a:latin typeface="EON Brix Sans" panose="020B0500000000000000" pitchFamily="34" charset="77"/>
              </a:rPr>
              <a:t>Data governance- each microservice has a database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latin typeface="EON Brix Sans" panose="020B0500000000000000" pitchFamily="34" charset="77"/>
              </a:rPr>
              <a:t>Data ownership- a team can own a microservice</a:t>
            </a:r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latin typeface="EON Brix Sans" panose="020B0500000000000000" pitchFamily="34" charset="77"/>
              </a:rPr>
              <a:t>Expose data outside using API</a:t>
            </a:r>
          </a:p>
          <a:p>
            <a:pPr marL="285750" indent="-285750">
              <a:buFontTx/>
              <a:buChar char="-"/>
            </a:pPr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Disadvantages</a:t>
            </a:r>
          </a:p>
          <a:p>
            <a:r>
              <a:rPr lang="en-US" sz="1800" kern="1200" dirty="0">
                <a:solidFill>
                  <a:schemeClr val="tx1"/>
                </a:solidFill>
                <a:latin typeface="EON Brix Sans" panose="020B0500000000000000" pitchFamily="34" charset="77"/>
              </a:rPr>
              <a:t>- Complexity :  transactions(no ACID) &amp; data synchronization (eventual consistency)</a:t>
            </a:r>
          </a:p>
          <a:p>
            <a:r>
              <a:rPr lang="en-US" sz="1800" dirty="0">
                <a:latin typeface="EON Brix Sans" panose="020B0500000000000000" pitchFamily="34" charset="77"/>
              </a:rPr>
              <a:t>- Communication between microservices (REST, </a:t>
            </a:r>
            <a:r>
              <a:rPr lang="en-US" sz="1800" dirty="0" err="1">
                <a:latin typeface="EON Brix Sans" panose="020B0500000000000000" pitchFamily="34" charset="77"/>
              </a:rPr>
              <a:t>gRPC</a:t>
            </a:r>
            <a:r>
              <a:rPr lang="en-US" sz="1800" dirty="0">
                <a:latin typeface="EON Brix Sans" panose="020B0500000000000000" pitchFamily="34" charset="77"/>
              </a:rPr>
              <a:t>, </a:t>
            </a:r>
            <a:r>
              <a:rPr lang="en-US" sz="1800" dirty="0" err="1">
                <a:latin typeface="EON Brix Sans" panose="020B0500000000000000" pitchFamily="34" charset="77"/>
              </a:rPr>
              <a:t>websocket</a:t>
            </a:r>
            <a:r>
              <a:rPr lang="en-US" sz="1800" dirty="0">
                <a:latin typeface="EON Brix Sans" panose="020B0500000000000000" pitchFamily="34" charset="77"/>
              </a:rPr>
              <a:t>)</a:t>
            </a:r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CC073EB-4B32-82FC-5A28-F86B171A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390519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30A5-B9A8-6A11-9E12-DB8BB743E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7EB8B5AA-833F-CC86-E4C3-6288763E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798D7-DFDE-99BA-3AA5-08687EE6EDD9}"/>
              </a:ext>
            </a:extLst>
          </p:cNvPr>
          <p:cNvSpPr txBox="1"/>
          <p:nvPr/>
        </p:nvSpPr>
        <p:spPr>
          <a:xfrm>
            <a:off x="277987" y="1147135"/>
            <a:ext cx="41442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-M</a:t>
            </a:r>
            <a:r>
              <a:rPr lang="en-RO" dirty="0"/>
              <a:t>ore traffic, more data, more users = happy client </a:t>
            </a:r>
            <a:r>
              <a:rPr lang="en-RO" dirty="0">
                <a:sym typeface="Wingdings" pitchFamily="2" charset="2"/>
              </a:rPr>
              <a:t> 😀</a:t>
            </a:r>
            <a:endParaRPr lang="en-US" dirty="0"/>
          </a:p>
          <a:p>
            <a:r>
              <a:rPr lang="en-US" dirty="0"/>
              <a:t>-productive developer </a:t>
            </a:r>
            <a:r>
              <a:rPr lang="en-RO" dirty="0">
                <a:sym typeface="Wingdings" pitchFamily="2" charset="2"/>
              </a:rPr>
              <a:t> 😀</a:t>
            </a:r>
            <a:endParaRPr lang="en-US" dirty="0"/>
          </a:p>
          <a:p>
            <a:r>
              <a:rPr lang="en-US" dirty="0"/>
              <a:t>-happy manager </a:t>
            </a:r>
            <a:r>
              <a:rPr lang="en-RO" dirty="0">
                <a:sym typeface="Wingdings" pitchFamily="2" charset="2"/>
              </a:rPr>
              <a:t> 😀</a:t>
            </a:r>
            <a:endParaRPr lang="en-US" dirty="0"/>
          </a:p>
          <a:p>
            <a:r>
              <a:rPr lang="en-US" dirty="0"/>
              <a:t>-Sustain software agility in the face of growth</a:t>
            </a:r>
            <a:endParaRPr lang="en-R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74302-33DA-735D-D489-AEC628EF85F9}"/>
              </a:ext>
            </a:extLst>
          </p:cNvPr>
          <p:cNvSpPr txBox="1"/>
          <p:nvPr/>
        </p:nvSpPr>
        <p:spPr>
          <a:xfrm>
            <a:off x="4292794" y="858559"/>
            <a:ext cx="1222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kern="100" dirty="0">
                <a:solidFill>
                  <a:srgbClr val="EA1C0A"/>
                </a:solidFill>
                <a:latin typeface="+mj-lt"/>
                <a:ea typeface="+mj-ea"/>
                <a:cs typeface="+mj-cs"/>
              </a:rPr>
              <a:t>Microservices</a:t>
            </a:r>
            <a:endParaRPr lang="en-RO" dirty="0"/>
          </a:p>
        </p:txBody>
      </p:sp>
      <p:pic>
        <p:nvPicPr>
          <p:cNvPr id="4098" name="Picture 2" descr="Myths about Microservices">
            <a:extLst>
              <a:ext uri="{FF2B5EF4-FFF2-40B4-BE49-F238E27FC236}">
                <a16:creationId xmlns:a16="http://schemas.microsoft.com/office/drawing/2014/main" id="{27F98EE0-EA34-A59C-54A5-CD61A9FBC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90" y="1624189"/>
            <a:ext cx="5031310" cy="35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892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AF9703-82EF-40F9-8950-AAE28A6023C1}"/>
              </a:ext>
            </a:extLst>
          </p:cNvPr>
          <p:cNvSpPr txBox="1"/>
          <p:nvPr/>
        </p:nvSpPr>
        <p:spPr>
          <a:xfrm>
            <a:off x="378000" y="708482"/>
            <a:ext cx="8257988" cy="2123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A35649B-BB9A-4DE3-B4BE-E83BC641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1026" name="Picture 2" descr="LIVE DEMO? WHAT COULD POSSIBLY GO WRONG? - Willy Wonka Sarcasm Meme Meme  Generator">
            <a:extLst>
              <a:ext uri="{FF2B5EF4-FFF2-40B4-BE49-F238E27FC236}">
                <a16:creationId xmlns:a16="http://schemas.microsoft.com/office/drawing/2014/main" id="{5C9392BE-3116-415E-C6C6-03053887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53" y="-137367"/>
            <a:ext cx="6501881" cy="54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89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6CC6-B548-C57C-0625-147F35579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5C293833-A49A-925E-DB66-CAF4CF9E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/>
              <a:t>Demo: The Library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3070B393-3E50-0584-1116-9C3C7F196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58" y="708482"/>
            <a:ext cx="6695323" cy="454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3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0EA22-62AE-DCD5-1655-094223B9B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5593ACE-F36A-AAD5-D6E6-BD198E7C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/>
              <a:t>Demo: The Library </a:t>
            </a:r>
            <a:r>
              <a:rPr lang="de-DE" dirty="0" err="1"/>
              <a:t>app</a:t>
            </a:r>
            <a:endParaRPr lang="de-DE" dirty="0"/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19A74824-06D0-C84D-1CB9-1AA641106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" y="815568"/>
            <a:ext cx="7772400" cy="40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1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0648B-0979-EABF-020E-CD08419C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A67B0FC3-29D3-91E2-80FD-557259C39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A0B72-B542-03DE-6820-62C4DE845322}"/>
              </a:ext>
            </a:extLst>
          </p:cNvPr>
          <p:cNvSpPr txBox="1"/>
          <p:nvPr/>
        </p:nvSpPr>
        <p:spPr>
          <a:xfrm>
            <a:off x="285900" y="1780248"/>
            <a:ext cx="1683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DDD Event storming</a:t>
            </a:r>
          </a:p>
        </p:txBody>
      </p:sp>
      <p:pic>
        <p:nvPicPr>
          <p:cNvPr id="1030" name="Picture 6" descr="Design Level Event Storming with examples! - Mr. Picky">
            <a:extLst>
              <a:ext uri="{FF2B5EF4-FFF2-40B4-BE49-F238E27FC236}">
                <a16:creationId xmlns:a16="http://schemas.microsoft.com/office/drawing/2014/main" id="{2186CAD6-83D2-2ADA-1A71-3548D277D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727" y="137564"/>
            <a:ext cx="74183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247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0096-DC4E-A174-F5D3-192D5F8F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4BEE941-CF1C-5DD3-45F1-E06A3B44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1028" name="Picture 4" descr="Event Storming und Domain Story Telling - Ein Vergleich – INNOQ">
            <a:extLst>
              <a:ext uri="{FF2B5EF4-FFF2-40B4-BE49-F238E27FC236}">
                <a16:creationId xmlns:a16="http://schemas.microsoft.com/office/drawing/2014/main" id="{628D1CDD-87C1-E61A-21D0-F40BF08D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44" y="378000"/>
            <a:ext cx="8256763" cy="47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117757-6CAA-7577-D350-EE72238CE989}"/>
              </a:ext>
            </a:extLst>
          </p:cNvPr>
          <p:cNvSpPr txBox="1"/>
          <p:nvPr/>
        </p:nvSpPr>
        <p:spPr>
          <a:xfrm>
            <a:off x="56644" y="930584"/>
            <a:ext cx="142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DDD Storytelling</a:t>
            </a:r>
          </a:p>
        </p:txBody>
      </p:sp>
    </p:spTree>
    <p:extLst>
      <p:ext uri="{BB962C8B-B14F-4D97-AF65-F5344CB8AC3E}">
        <p14:creationId xmlns:p14="http://schemas.microsoft.com/office/powerpoint/2010/main" val="282229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0AC74-0039-B3A7-69DD-D7880BB10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69774DC-A8FC-55E9-37A2-59AAA55D7EAB}"/>
              </a:ext>
            </a:extLst>
          </p:cNvPr>
          <p:cNvSpPr txBox="1"/>
          <p:nvPr/>
        </p:nvSpPr>
        <p:spPr>
          <a:xfrm>
            <a:off x="378000" y="708482"/>
            <a:ext cx="8257988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F090184-3B61-38E5-3151-CE56E74A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table with black boots on it&#10;&#10;Description automatically generated">
            <a:extLst>
              <a:ext uri="{FF2B5EF4-FFF2-40B4-BE49-F238E27FC236}">
                <a16:creationId xmlns:a16="http://schemas.microsoft.com/office/drawing/2014/main" id="{2947E509-FEF8-EF5D-BEAC-74E169A6E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663437"/>
            <a:ext cx="3896140" cy="389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D0D61-45E6-1061-ADA0-92890B11C397}"/>
              </a:ext>
            </a:extLst>
          </p:cNvPr>
          <p:cNvSpPr txBox="1"/>
          <p:nvPr/>
        </p:nvSpPr>
        <p:spPr>
          <a:xfrm>
            <a:off x="3180522" y="4691125"/>
            <a:ext cx="293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What does not belong in this picture ?</a:t>
            </a:r>
          </a:p>
        </p:txBody>
      </p:sp>
    </p:spTree>
    <p:extLst>
      <p:ext uri="{BB962C8B-B14F-4D97-AF65-F5344CB8AC3E}">
        <p14:creationId xmlns:p14="http://schemas.microsoft.com/office/powerpoint/2010/main" val="3747978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B77EB-1960-F935-3AB7-75B1F88C7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F1B620F0-35BA-ECFC-6F5C-B90032DD7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9AC86D-E8A8-D899-1700-782382EBFD92}"/>
              </a:ext>
            </a:extLst>
          </p:cNvPr>
          <p:cNvSpPr txBox="1"/>
          <p:nvPr/>
        </p:nvSpPr>
        <p:spPr>
          <a:xfrm>
            <a:off x="312061" y="932593"/>
            <a:ext cx="2819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Domain Driven Design By Eric Evans</a:t>
            </a:r>
          </a:p>
        </p:txBody>
      </p:sp>
      <p:pic>
        <p:nvPicPr>
          <p:cNvPr id="3074" name="Picture 2" descr="Domain-Driven Design: Tackling Complexity in the Heart of Software: Evans,  Eric: 8601300201665: Amazon.com: Books">
            <a:extLst>
              <a:ext uri="{FF2B5EF4-FFF2-40B4-BE49-F238E27FC236}">
                <a16:creationId xmlns:a16="http://schemas.microsoft.com/office/drawing/2014/main" id="{FE07D5BC-667A-9139-47CE-23DE43376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591" y="0"/>
            <a:ext cx="3662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76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516B-6789-C703-30FC-FE255DDD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6253949B-89B4-F09C-828B-F26E1BB3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100254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118F6-D5CA-4FB0-9990-6DB08219FDFE}"/>
              </a:ext>
            </a:extLst>
          </p:cNvPr>
          <p:cNvSpPr txBox="1"/>
          <p:nvPr/>
        </p:nvSpPr>
        <p:spPr>
          <a:xfrm>
            <a:off x="505012" y="708482"/>
            <a:ext cx="8257988" cy="29854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Questions?</a:t>
            </a:r>
          </a:p>
          <a:p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Comments?</a:t>
            </a:r>
          </a:p>
          <a:p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r>
              <a:rPr lang="en-GB" sz="3200" b="1">
                <a:solidFill>
                  <a:srgbClr val="EA1C0A"/>
                </a:solidFill>
                <a:latin typeface="EON Brix Sans" panose="020B0500000000000000" pitchFamily="34" charset="77"/>
              </a:rPr>
              <a:t>Feedback?</a:t>
            </a:r>
            <a:endParaRPr lang="en-GB" sz="3200" b="1" kern="1200">
              <a:solidFill>
                <a:srgbClr val="EA1C0A"/>
              </a:solidFill>
              <a:latin typeface="EON Brix Sans" panose="020B0500000000000000" pitchFamily="34" charset="77"/>
              <a:ea typeface="+mn-ea"/>
              <a:cs typeface="+mn-cs"/>
            </a:endParaRPr>
          </a:p>
          <a:p>
            <a:endParaRPr lang="en-US" kern="1200">
              <a:solidFill>
                <a:schemeClr val="tx1"/>
              </a:solidFill>
              <a:latin typeface="EON Brix Sans" panose="020B0500000000000000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622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err="1"/>
              <a:t>Thank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738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70CB4-A0DF-49D9-F346-DF0754B8A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78E462D-0719-4B4F-5D63-C4212C28CD60}"/>
              </a:ext>
            </a:extLst>
          </p:cNvPr>
          <p:cNvSpPr txBox="1"/>
          <p:nvPr/>
        </p:nvSpPr>
        <p:spPr>
          <a:xfrm>
            <a:off x="378000" y="708482"/>
            <a:ext cx="8257988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F7E86EB-5C23-D726-D645-FE719126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table with black boots on it&#10;&#10;Description automatically generated">
            <a:extLst>
              <a:ext uri="{FF2B5EF4-FFF2-40B4-BE49-F238E27FC236}">
                <a16:creationId xmlns:a16="http://schemas.microsoft.com/office/drawing/2014/main" id="{A3F6A227-0FA9-D1AA-72F7-ABD6C2E5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663437"/>
            <a:ext cx="3896140" cy="389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98E77-3B22-BFB1-719E-C4624A358410}"/>
              </a:ext>
            </a:extLst>
          </p:cNvPr>
          <p:cNvSpPr txBox="1"/>
          <p:nvPr/>
        </p:nvSpPr>
        <p:spPr>
          <a:xfrm>
            <a:off x="3180522" y="4691125"/>
            <a:ext cx="293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What does not belong in this picture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F33536-095B-6003-83FB-609ABAD7E221}"/>
                  </a:ext>
                </a:extLst>
              </p14:cNvPr>
              <p14:cNvContentPartPr/>
              <p14:nvPr/>
            </p14:nvContentPartPr>
            <p14:xfrm>
              <a:off x="3634245" y="1556574"/>
              <a:ext cx="2251755" cy="200325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F33536-095B-6003-83FB-609ABAD7E2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5238" y="1547930"/>
                <a:ext cx="2269409" cy="2020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4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028A8-1319-F72C-15FA-49BB59B2C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0A4A7D0-F438-0789-661A-DD3F0D35BBE4}"/>
              </a:ext>
            </a:extLst>
          </p:cNvPr>
          <p:cNvSpPr txBox="1"/>
          <p:nvPr/>
        </p:nvSpPr>
        <p:spPr>
          <a:xfrm>
            <a:off x="378000" y="708482"/>
            <a:ext cx="8257988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7613B2F-1956-9A7D-76C2-E91EB457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E637C-F339-966F-1914-7A9D8096977C}"/>
              </a:ext>
            </a:extLst>
          </p:cNvPr>
          <p:cNvSpPr txBox="1"/>
          <p:nvPr/>
        </p:nvSpPr>
        <p:spPr>
          <a:xfrm>
            <a:off x="2121329" y="4631406"/>
            <a:ext cx="4901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Cohesion: Things that belong toghether should stay in same place</a:t>
            </a:r>
          </a:p>
        </p:txBody>
      </p:sp>
      <p:pic>
        <p:nvPicPr>
          <p:cNvPr id="7" name="Picture 6" descr="A shoe rack with shoes on top and a hat on top&#10;&#10;Description automatically generated">
            <a:extLst>
              <a:ext uri="{FF2B5EF4-FFF2-40B4-BE49-F238E27FC236}">
                <a16:creationId xmlns:a16="http://schemas.microsoft.com/office/drawing/2014/main" id="{876DE85C-3058-AD36-BEEF-86A19955C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97" y="1159382"/>
            <a:ext cx="3227291" cy="3227291"/>
          </a:xfrm>
          <a:prstGeom prst="rect">
            <a:avLst/>
          </a:prstGeom>
        </p:spPr>
      </p:pic>
      <p:pic>
        <p:nvPicPr>
          <p:cNvPr id="9" name="Picture 8" descr="A table with plates and bowls on it&#10;&#10;Description automatically generated">
            <a:extLst>
              <a:ext uri="{FF2B5EF4-FFF2-40B4-BE49-F238E27FC236}">
                <a16:creationId xmlns:a16="http://schemas.microsoft.com/office/drawing/2014/main" id="{0EF20A74-61ED-624C-78C6-28188714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0" y="1133243"/>
            <a:ext cx="3227291" cy="3227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F29B0D-6402-BF1E-302F-4F0D30D58266}"/>
                  </a:ext>
                </a:extLst>
              </p14:cNvPr>
              <p14:cNvContentPartPr/>
              <p14:nvPr/>
            </p14:nvContentPartPr>
            <p14:xfrm>
              <a:off x="6948157" y="2241166"/>
              <a:ext cx="490320" cy="37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F29B0D-6402-BF1E-302F-4F0D30D582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9157" y="2232166"/>
                <a:ext cx="507960" cy="39168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000EBA-E48A-2E85-47FC-F54372D55DA4}"/>
              </a:ext>
            </a:extLst>
          </p:cNvPr>
          <p:cNvCxnSpPr>
            <a:cxnSpLocks/>
          </p:cNvCxnSpPr>
          <p:nvPr/>
        </p:nvCxnSpPr>
        <p:spPr>
          <a:xfrm>
            <a:off x="5408697" y="523511"/>
            <a:ext cx="1539460" cy="1846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ABACF-4CB9-818B-BEC4-E6D38394B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A24A5F-D5F8-BB13-290B-75066372505A}"/>
              </a:ext>
            </a:extLst>
          </p:cNvPr>
          <p:cNvSpPr txBox="1"/>
          <p:nvPr/>
        </p:nvSpPr>
        <p:spPr>
          <a:xfrm>
            <a:off x="378000" y="708482"/>
            <a:ext cx="8257988" cy="3508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In big/complex software projects, we need to handle 2 forces: cohesion and coupling. This forces apply to features, modules, classes, functionality, services, microservices .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RO" sz="1800" b="1" dirty="0"/>
              <a:t>Cohesion</a:t>
            </a:r>
            <a:r>
              <a:rPr lang="en-RO" sz="1800" dirty="0"/>
              <a:t>: Things that belong toghether should stay in same place</a:t>
            </a:r>
          </a:p>
          <a:p>
            <a:r>
              <a:rPr lang="en-RO" sz="1800" b="1" dirty="0"/>
              <a:t>Coupling</a:t>
            </a:r>
            <a:r>
              <a:rPr lang="en-RO" sz="1800" dirty="0"/>
              <a:t>: If A and B are coupled, they depend on each other. If a change is applied to A, the same change will be applied to B, beacause they are coupled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For clean architecture, </a:t>
            </a:r>
            <a:r>
              <a:rPr lang="en-US" sz="1800" b="1" dirty="0">
                <a:latin typeface="EON Brix Sans" panose="020B0500000000000000" pitchFamily="34" charset="77"/>
              </a:rPr>
              <a:t>we need high cohesion and loose coupling.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81EDE80-EA58-5654-9DC0-D8B3FA7D7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</p:spTree>
    <p:extLst>
      <p:ext uri="{BB962C8B-B14F-4D97-AF65-F5344CB8AC3E}">
        <p14:creationId xmlns:p14="http://schemas.microsoft.com/office/powerpoint/2010/main" val="231421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5A70C-2D60-A77E-43CF-41FD2929F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4FC698C-64D7-1333-DEBA-BFCE1FC53493}"/>
              </a:ext>
            </a:extLst>
          </p:cNvPr>
          <p:cNvSpPr txBox="1"/>
          <p:nvPr/>
        </p:nvSpPr>
        <p:spPr>
          <a:xfrm>
            <a:off x="443006" y="236994"/>
            <a:ext cx="8257988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r>
              <a:rPr lang="en-US" sz="1800" dirty="0">
                <a:latin typeface="EON Brix Sans" panose="020B0500000000000000" pitchFamily="34" charset="77"/>
              </a:rPr>
              <a:t>For clean architecture, </a:t>
            </a:r>
            <a:r>
              <a:rPr lang="en-US" sz="1800" b="1" dirty="0">
                <a:latin typeface="EON Brix Sans" panose="020B0500000000000000" pitchFamily="34" charset="77"/>
              </a:rPr>
              <a:t>we need high cohesion and loose coupling.</a:t>
            </a: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ED0C009-7A80-E080-D1EB-1CA2A26F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EB9AF7-F3BD-7868-486E-DFA14AF3E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4532" y="1490992"/>
            <a:ext cx="3848100" cy="33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3344-B345-6720-A72D-003A7844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1E3B74-0456-D5FA-485F-03252C878557}"/>
              </a:ext>
            </a:extLst>
          </p:cNvPr>
          <p:cNvSpPr txBox="1"/>
          <p:nvPr/>
        </p:nvSpPr>
        <p:spPr>
          <a:xfrm>
            <a:off x="378000" y="708482"/>
            <a:ext cx="8257988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11D4359F-A686-87CE-2613-5489325A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7" name="Picture 6" descr="A shoe rack with shoes on top and a hat on top&#10;&#10;Description automatically generated">
            <a:extLst>
              <a:ext uri="{FF2B5EF4-FFF2-40B4-BE49-F238E27FC236}">
                <a16:creationId xmlns:a16="http://schemas.microsoft.com/office/drawing/2014/main" id="{35E17185-5D7E-236D-41F1-ABDFA223D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97" y="1159382"/>
            <a:ext cx="3227291" cy="3227291"/>
          </a:xfrm>
          <a:prstGeom prst="rect">
            <a:avLst/>
          </a:prstGeom>
        </p:spPr>
      </p:pic>
      <p:pic>
        <p:nvPicPr>
          <p:cNvPr id="9" name="Picture 8" descr="A table with plates and bowls on it&#10;&#10;Description automatically generated">
            <a:extLst>
              <a:ext uri="{FF2B5EF4-FFF2-40B4-BE49-F238E27FC236}">
                <a16:creationId xmlns:a16="http://schemas.microsoft.com/office/drawing/2014/main" id="{2B57A9D1-948D-043A-4C2C-F71E7EE79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0" y="1133243"/>
            <a:ext cx="3227291" cy="322729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4BC1B1A-2612-16D6-1951-25C0B3B28962}"/>
              </a:ext>
            </a:extLst>
          </p:cNvPr>
          <p:cNvCxnSpPr/>
          <p:nvPr/>
        </p:nvCxnSpPr>
        <p:spPr>
          <a:xfrm>
            <a:off x="714690" y="4746503"/>
            <a:ext cx="32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CE3231-F180-86DD-F2BC-DA0B6A932FAA}"/>
              </a:ext>
            </a:extLst>
          </p:cNvPr>
          <p:cNvCxnSpPr>
            <a:cxnSpLocks/>
          </p:cNvCxnSpPr>
          <p:nvPr/>
        </p:nvCxnSpPr>
        <p:spPr>
          <a:xfrm>
            <a:off x="3932032" y="5060610"/>
            <a:ext cx="14667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622CB2-C3A1-446E-BEDC-E803AE2340BF}"/>
              </a:ext>
            </a:extLst>
          </p:cNvPr>
          <p:cNvSpPr txBox="1"/>
          <p:nvPr/>
        </p:nvSpPr>
        <p:spPr>
          <a:xfrm>
            <a:off x="1745038" y="4399630"/>
            <a:ext cx="208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High Cohesion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DC8555-7320-E3BE-12AF-B7E1864167DE}"/>
              </a:ext>
            </a:extLst>
          </p:cNvPr>
          <p:cNvCxnSpPr>
            <a:cxnSpLocks/>
          </p:cNvCxnSpPr>
          <p:nvPr/>
        </p:nvCxnSpPr>
        <p:spPr>
          <a:xfrm flipH="1" flipV="1">
            <a:off x="3932032" y="1067963"/>
            <a:ext cx="9949" cy="400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D8C077-25B5-B625-5F7A-63F568D3D319}"/>
              </a:ext>
            </a:extLst>
          </p:cNvPr>
          <p:cNvSpPr/>
          <p:nvPr/>
        </p:nvSpPr>
        <p:spPr>
          <a:xfrm>
            <a:off x="565393" y="1002298"/>
            <a:ext cx="3366639" cy="339475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2C0D5F-39B4-A892-FBF3-CC4F2FF3B092}"/>
              </a:ext>
            </a:extLst>
          </p:cNvPr>
          <p:cNvCxnSpPr/>
          <p:nvPr/>
        </p:nvCxnSpPr>
        <p:spPr>
          <a:xfrm>
            <a:off x="5408697" y="4692283"/>
            <a:ext cx="322729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E67F1-B9C2-C2A7-848A-319D8641FF41}"/>
              </a:ext>
            </a:extLst>
          </p:cNvPr>
          <p:cNvSpPr txBox="1"/>
          <p:nvPr/>
        </p:nvSpPr>
        <p:spPr>
          <a:xfrm>
            <a:off x="6349062" y="4397055"/>
            <a:ext cx="208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High Cohesion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7B9C8-F42C-4838-D8B4-7C99DE325760}"/>
              </a:ext>
            </a:extLst>
          </p:cNvPr>
          <p:cNvCxnSpPr>
            <a:cxnSpLocks/>
          </p:cNvCxnSpPr>
          <p:nvPr/>
        </p:nvCxnSpPr>
        <p:spPr>
          <a:xfrm flipV="1">
            <a:off x="5398748" y="1067963"/>
            <a:ext cx="0" cy="40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1B0A59-08CF-1622-B987-C5CA953ED891}"/>
              </a:ext>
            </a:extLst>
          </p:cNvPr>
          <p:cNvSpPr txBox="1"/>
          <p:nvPr/>
        </p:nvSpPr>
        <p:spPr>
          <a:xfrm>
            <a:off x="4036569" y="4766794"/>
            <a:ext cx="1267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Loose coupling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BB318B-2E06-5AFF-78AA-D6A3440146B1}"/>
              </a:ext>
            </a:extLst>
          </p:cNvPr>
          <p:cNvSpPr/>
          <p:nvPr/>
        </p:nvSpPr>
        <p:spPr>
          <a:xfrm>
            <a:off x="5404686" y="1002298"/>
            <a:ext cx="3366639" cy="339475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5CEF67-73C2-7DED-8AD8-C1201B4EECCD}"/>
              </a:ext>
            </a:extLst>
          </p:cNvPr>
          <p:cNvSpPr txBox="1"/>
          <p:nvPr/>
        </p:nvSpPr>
        <p:spPr>
          <a:xfrm>
            <a:off x="467003" y="691946"/>
            <a:ext cx="2355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</a:t>
            </a:r>
            <a:r>
              <a:rPr lang="en-RO" dirty="0"/>
              <a:t>inner table Bounded context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8D820E-5764-63F2-9D40-658E92683203}"/>
              </a:ext>
            </a:extLst>
          </p:cNvPr>
          <p:cNvSpPr txBox="1"/>
          <p:nvPr/>
        </p:nvSpPr>
        <p:spPr>
          <a:xfrm>
            <a:off x="5304160" y="668525"/>
            <a:ext cx="2570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Shoes cabinet </a:t>
            </a:r>
            <a:r>
              <a:rPr lang="en-RO" dirty="0"/>
              <a:t>Bounded context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A6EEE9C-738F-5BC9-3068-D20FBD214A86}"/>
                  </a:ext>
                </a:extLst>
              </p14:cNvPr>
              <p14:cNvContentPartPr/>
              <p14:nvPr/>
            </p14:nvContentPartPr>
            <p14:xfrm>
              <a:off x="6948157" y="2241166"/>
              <a:ext cx="490320" cy="374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A6EEE9C-738F-5BC9-3068-D20FBD214A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9157" y="2232166"/>
                <a:ext cx="50796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90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C6D46-85DB-9BDC-6916-0FA5C5C0D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6809C75-0E94-A01C-F421-F9D139A24E71}"/>
              </a:ext>
            </a:extLst>
          </p:cNvPr>
          <p:cNvSpPr txBox="1"/>
          <p:nvPr/>
        </p:nvSpPr>
        <p:spPr>
          <a:xfrm>
            <a:off x="378000" y="708482"/>
            <a:ext cx="8257988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400" kern="100" dirty="0">
              <a:solidFill>
                <a:srgbClr val="EA1C0A"/>
              </a:solidFill>
              <a:latin typeface="+mj-lt"/>
              <a:ea typeface="+mj-ea"/>
              <a:cs typeface="+mj-cs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dirty="0">
              <a:latin typeface="EON Brix Sans" panose="020B0500000000000000" pitchFamily="34" charset="77"/>
            </a:endParaRPr>
          </a:p>
          <a:p>
            <a:endParaRPr lang="en-US" sz="1800" kern="1200" dirty="0">
              <a:solidFill>
                <a:schemeClr val="tx1"/>
              </a:solidFill>
              <a:latin typeface="EON Brix Sans" panose="020B0500000000000000" pitchFamily="34" charset="77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FA1241F-B91A-CB89-0F5E-642EBC62E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00" y="378000"/>
            <a:ext cx="5508000" cy="330482"/>
          </a:xfrm>
        </p:spPr>
        <p:txBody>
          <a:bodyPr/>
          <a:lstStyle/>
          <a:p>
            <a:r>
              <a:rPr lang="de-DE" dirty="0" err="1"/>
              <a:t>E.On</a:t>
            </a:r>
            <a:r>
              <a:rPr lang="de-DE" dirty="0"/>
              <a:t> Development Guild</a:t>
            </a:r>
          </a:p>
        </p:txBody>
      </p:sp>
      <p:pic>
        <p:nvPicPr>
          <p:cNvPr id="3" name="Picture 2" descr="A table with black boots on it&#10;&#10;Description automatically generated">
            <a:extLst>
              <a:ext uri="{FF2B5EF4-FFF2-40B4-BE49-F238E27FC236}">
                <a16:creationId xmlns:a16="http://schemas.microsoft.com/office/drawing/2014/main" id="{9D4B9E1B-A998-BCFC-92DF-B63CF0DB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663437"/>
            <a:ext cx="3896140" cy="3896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535AB-3A99-5C66-6F0D-E08A1F6349C4}"/>
              </a:ext>
            </a:extLst>
          </p:cNvPr>
          <p:cNvSpPr txBox="1"/>
          <p:nvPr/>
        </p:nvSpPr>
        <p:spPr>
          <a:xfrm>
            <a:off x="3180522" y="4691125"/>
            <a:ext cx="293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O" dirty="0"/>
              <a:t>What does not belong in this picture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EB14CD-20B7-9607-AECB-85A557E80F21}"/>
                  </a:ext>
                </a:extLst>
              </p14:cNvPr>
              <p14:cNvContentPartPr/>
              <p14:nvPr/>
            </p14:nvContentPartPr>
            <p14:xfrm>
              <a:off x="3634245" y="1556574"/>
              <a:ext cx="2251755" cy="200325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EB14CD-20B7-9607-AECB-85A557E80F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5238" y="1547930"/>
                <a:ext cx="2269409" cy="20209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2467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ON" val="1.3"/>
  <p:tag name="BASIS" val="EONVorlage_BrixSans"/>
</p:tagLst>
</file>

<file path=ppt/theme/theme1.xml><?xml version="1.0" encoding="utf-8"?>
<a:theme xmlns:a="http://schemas.openxmlformats.org/drawingml/2006/main" name="e-on Enjoyment Template">
  <a:themeElements>
    <a:clrScheme name="EO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A1C0A"/>
      </a:accent1>
      <a:accent2>
        <a:srgbClr val="B00402"/>
      </a:accent2>
      <a:accent3>
        <a:srgbClr val="5CC1CB"/>
      </a:accent3>
      <a:accent4>
        <a:srgbClr val="E3E000"/>
      </a:accent4>
      <a:accent5>
        <a:srgbClr val="C44341"/>
      </a:accent5>
      <a:accent6>
        <a:srgbClr val="85D1D8"/>
      </a:accent6>
      <a:hlink>
        <a:srgbClr val="0000FF"/>
      </a:hlink>
      <a:folHlink>
        <a:srgbClr val="800080"/>
      </a:folHlink>
    </a:clrScheme>
    <a:fontScheme name="EON Brix Sans">
      <a:majorFont>
        <a:latin typeface="EON Brix Sans Black"/>
        <a:ea typeface=""/>
        <a:cs typeface=""/>
      </a:majorFont>
      <a:minorFont>
        <a:latin typeface="EON Brix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ON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EA1C0A"/>
        </a:accent1>
        <a:accent2>
          <a:srgbClr val="B00402"/>
        </a:accent2>
        <a:accent3>
          <a:srgbClr val="5CC1CB"/>
        </a:accent3>
        <a:accent4>
          <a:srgbClr val="E3E000"/>
        </a:accent4>
        <a:accent5>
          <a:srgbClr val="C44341"/>
        </a:accent5>
        <a:accent6>
          <a:srgbClr val="85D1D8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75%">
      <a:srgbClr val="C44341"/>
    </a:custClr>
    <a:custClr name="Turquoise 75%">
      <a:srgbClr val="85D1D8"/>
    </a:custClr>
    <a:custClr name="Yellow 75%">
      <a:srgbClr val="EAE84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50%">
      <a:srgbClr val="D78180"/>
    </a:custClr>
    <a:custClr name="Turquoise 50%">
      <a:srgbClr val="ADE0E5"/>
    </a:custClr>
    <a:custClr name="Yellow 50%">
      <a:srgbClr val="F1EF7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Bordeaux 25%">
      <a:srgbClr val="EBC0C0"/>
    </a:custClr>
    <a:custClr name="Turquoise 25%">
      <a:srgbClr val="D6EFF2"/>
    </a:custClr>
    <a:custClr name="Yellow 25%">
      <a:srgbClr val="F8F7BF"/>
    </a:custClr>
    <a:custClr name=" ">
      <a:srgbClr val="FFFFFF"/>
    </a:custClr>
    <a:custClr name=" ">
      <a:srgbClr val="FFFFFF"/>
    </a:custClr>
  </a:custClrLst>
</a:theme>
</file>

<file path=ppt/theme/theme2.xml><?xml version="1.0" encoding="utf-8"?>
<a:theme xmlns:a="http://schemas.openxmlformats.org/drawingml/2006/main" name="1_e-on Enjoyment Template">
  <a:themeElements>
    <a:clrScheme name="1_e-on Enjoyment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A1C0A"/>
      </a:accent1>
      <a:accent2>
        <a:srgbClr val="B00402"/>
      </a:accent2>
      <a:accent3>
        <a:srgbClr val="5CC1CB"/>
      </a:accent3>
      <a:accent4>
        <a:srgbClr val="E3E000"/>
      </a:accent4>
      <a:accent5>
        <a:srgbClr val="C44341"/>
      </a:accent5>
      <a:accent6>
        <a:srgbClr val="85D1D8"/>
      </a:accent6>
      <a:hlink>
        <a:srgbClr val="0000FF"/>
      </a:hlink>
      <a:folHlink>
        <a:srgbClr val="FF00FF"/>
      </a:folHlink>
    </a:clrScheme>
    <a:fontScheme name="1_e-on Enjoyment Template">
      <a:majorFont>
        <a:latin typeface="Helvetica"/>
        <a:ea typeface="Helvetica"/>
        <a:cs typeface="Helvetica"/>
      </a:majorFont>
      <a:minorFont>
        <a:latin typeface="Avenir Next"/>
        <a:ea typeface="Avenir Next"/>
        <a:cs typeface="Avenir Next"/>
      </a:minorFont>
    </a:fontScheme>
    <a:fmtScheme name="1_e-on Enjoyment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2f063bf-ce3a-473c-8609-3866002c85b0}" enabled="1" method="Standard" siteId="{b914a242-e718-443b-a47c-6b4c649d8c0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EON_Presentation</Template>
  <TotalTime>733</TotalTime>
  <Words>708</Words>
  <Application>Microsoft Macintosh PowerPoint</Application>
  <PresentationFormat>On-screen Show (16:9)</PresentationFormat>
  <Paragraphs>220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Avenir Next</vt:lpstr>
      <vt:lpstr>Calibri</vt:lpstr>
      <vt:lpstr>EON Brix Sans</vt:lpstr>
      <vt:lpstr>EON Brix Sans Black</vt:lpstr>
      <vt:lpstr>Symbol</vt:lpstr>
      <vt:lpstr>Wingdings</vt:lpstr>
      <vt:lpstr>e-on Enjoyment Template</vt:lpstr>
      <vt:lpstr>Sustain software agility, in the face of growth, with Microservices architecture &amp; Cloud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PowerPoint Presentation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E.On Development Guild</vt:lpstr>
      <vt:lpstr>PowerPoint Presentation</vt:lpstr>
      <vt:lpstr>Demo: The Library app</vt:lpstr>
      <vt:lpstr>Demo: The Library app</vt:lpstr>
      <vt:lpstr>E.On</vt:lpstr>
      <vt:lpstr>E.On Development Guild</vt:lpstr>
      <vt:lpstr>E.On Development Guild</vt:lpstr>
      <vt:lpstr>E.On Development Guild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F14582</dc:creator>
  <cp:lastModifiedBy>Lungu, Alexandru</cp:lastModifiedBy>
  <cp:revision>281</cp:revision>
  <dcterms:modified xsi:type="dcterms:W3CDTF">2024-09-25T08:49:29Z</dcterms:modified>
</cp:coreProperties>
</file>